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slides/slide2.xml" ContentType="application/vnd.openxmlformats-officedocument.presentationml.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notesSlides/notesSlide9.xml" ContentType="application/vnd.openxmlformats-officedocument.presentationml.notesSlide+xml"/>
  <Override PartName="/docProps/app.xml" ContentType="application/vnd.openxmlformats-officedocument.extended-properties+xml"/>
  <Override PartName="/ppt/slides/slide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Override PartName="/ppt/slideLayouts/slideLayout3.xml" ContentType="application/vnd.openxmlformats-officedocument.presentationml.slideLayout+xml"/>
  <Override PartName="/ppt/slides/slide3.xml" ContentType="application/vnd.openxmlformats-officedocument.presentationml.slide+xml"/>
  <Override PartName="/ppt/slides/slide4.xml" ContentType="application/vnd.openxmlformats-officedocument.presentationml.slide+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Default Extension="png" ContentType="image/png"/>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slides/slide8.xml" ContentType="application/vnd.openxmlformats-officedocument.presentationml.slide+xml"/>
  <Override PartName="/ppt/slideMasters/slideMaster1.xml" ContentType="application/vnd.openxmlformats-officedocument.presentationml.slideMaster+xml"/>
  <Override PartName="/ppt/viewProps.xml" ContentType="application/vnd.openxmlformats-officedocument.presentationml.viewProps+xml"/>
  <Override PartName="/ppt/notesSlides/notesSlide3.xml" ContentType="application/vnd.openxmlformats-officedocument.presentationml.notesSlide+xml"/>
  <Default Extension="bin" ContentType="application/vnd.openxmlformats-officedocument.presentationml.printerSettings"/>
  <Override PartName="/ppt/notesSlides/notesSlide4.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notesSlides/notesSlide8.xml" ContentType="application/vnd.openxmlformats-officedocument.presentationml.notesSlide+xml"/>
  <Override PartName="/docProps/core.xml" ContentType="application/vnd.openxmlformats-package.core-properties+xml"/>
  <Default Extension="rels" ContentType="application/vnd.openxmlformats-package.relationships+xml"/>
  <Override PartName="/ppt/slides/slide6.xml" ContentType="application/vnd.openxmlformats-officedocument.presentationml.slide+xml"/>
  <Override PartName="/ppt/slides/slide12.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14"/>
  </p:notesMasterIdLst>
  <p:sldIdLst>
    <p:sldId id="256" r:id="rId2"/>
    <p:sldId id="298" r:id="rId3"/>
    <p:sldId id="265" r:id="rId4"/>
    <p:sldId id="286" r:id="rId5"/>
    <p:sldId id="299" r:id="rId6"/>
    <p:sldId id="287" r:id="rId7"/>
    <p:sldId id="293" r:id="rId8"/>
    <p:sldId id="292" r:id="rId9"/>
    <p:sldId id="295" r:id="rId10"/>
    <p:sldId id="294" r:id="rId11"/>
    <p:sldId id="297" r:id="rId12"/>
    <p:sldId id="296"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006666"/>
    <a:srgbClr val="FF6600"/>
    <a:srgbClr val="996633"/>
    <a:srgbClr val="0099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165" autoAdjust="0"/>
    <p:restoredTop sz="91786" autoAdjust="0"/>
  </p:normalViewPr>
  <p:slideViewPr>
    <p:cSldViewPr>
      <p:cViewPr>
        <p:scale>
          <a:sx n="75" d="100"/>
          <a:sy n="75" d="100"/>
        </p:scale>
        <p:origin x="-2568" y="-136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notesMaster" Target="notesMasters/notesMaster1.xml"/><Relationship Id="rId4" Type="http://schemas.openxmlformats.org/officeDocument/2006/relationships/slide" Target="slides/slide3.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presProps" Target="presProps.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printerSettings" Target="printerSettings/printerSettings1.bin"/><Relationship Id="rId12" Type="http://schemas.openxmlformats.org/officeDocument/2006/relationships/slide" Target="slides/slide11.xml"/><Relationship Id="rId17" Type="http://schemas.openxmlformats.org/officeDocument/2006/relationships/viewProps" Target="viewProps.xml"/><Relationship Id="rId19" Type="http://schemas.openxmlformats.org/officeDocument/2006/relationships/tableStyles" Target="tableStyle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620E35-5FD9-4BC9-A1EF-CBD2FF94681B}" type="datetimeFigureOut">
              <a:rPr lang="en-US" smtClean="0"/>
              <a:pPr/>
              <a:t>5/3/12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DEAF8AE-9216-4E04-9400-0BA525D2228E}"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How do people describe indoor information ? </a:t>
            </a:r>
          </a:p>
          <a:p>
            <a:r>
              <a:rPr lang="en-US" dirty="0" smtClean="0"/>
              <a:t>A lot of unknowns. </a:t>
            </a:r>
          </a:p>
          <a:p>
            <a:r>
              <a:rPr lang="en-US" dirty="0" smtClean="0"/>
              <a:t>Initial metadata:</a:t>
            </a:r>
            <a:r>
              <a:rPr lang="en-US" baseline="0" dirty="0" smtClean="0"/>
              <a:t> sample name + sacks of data … the microbes in this room</a:t>
            </a:r>
          </a:p>
          <a:p>
            <a:r>
              <a:rPr lang="en-US" baseline="0" dirty="0" smtClean="0"/>
              <a:t>How often are the filters changed, the type of lighting, what are you sitting on.</a:t>
            </a:r>
          </a:p>
          <a:p>
            <a:r>
              <a:rPr lang="en-US" baseline="0" dirty="0" smtClean="0"/>
              <a:t>How many people are in the room </a:t>
            </a:r>
          </a:p>
          <a:p>
            <a:endParaRPr lang="en-US" dirty="0"/>
          </a:p>
        </p:txBody>
      </p:sp>
      <p:sp>
        <p:nvSpPr>
          <p:cNvPr id="4" name="Slide Number Placeholder 3"/>
          <p:cNvSpPr>
            <a:spLocks noGrp="1"/>
          </p:cNvSpPr>
          <p:nvPr>
            <p:ph type="sldNum" sz="quarter" idx="10"/>
          </p:nvPr>
        </p:nvSpPr>
        <p:spPr/>
        <p:txBody>
          <a:bodyPr/>
          <a:lstStyle/>
          <a:p>
            <a:fld id="{BDEAF8AE-9216-4E04-9400-0BA525D2228E}"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few indoor studies</a:t>
            </a:r>
          </a:p>
          <a:p>
            <a:r>
              <a:rPr lang="en-US" dirty="0" smtClean="0"/>
              <a:t>These studies are indicating a vast abundance and diversity in the indoor environment</a:t>
            </a:r>
          </a:p>
          <a:p>
            <a:endParaRPr lang="en-US" dirty="0"/>
          </a:p>
        </p:txBody>
      </p:sp>
      <p:sp>
        <p:nvSpPr>
          <p:cNvPr id="4" name="Slide Number Placeholder 3"/>
          <p:cNvSpPr>
            <a:spLocks noGrp="1"/>
          </p:cNvSpPr>
          <p:nvPr>
            <p:ph type="sldNum" sz="quarter" idx="10"/>
          </p:nvPr>
        </p:nvSpPr>
        <p:spPr/>
        <p:txBody>
          <a:bodyPr/>
          <a:lstStyle/>
          <a:p>
            <a:fld id="{BDEAF8AE-9216-4E04-9400-0BA525D2228E}"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err="1" smtClean="0"/>
              <a:t>Folker</a:t>
            </a:r>
            <a:r>
              <a:rPr lang="en-US" dirty="0" smtClean="0"/>
              <a:t> Meyer</a:t>
            </a:r>
            <a:endParaRPr lang="en-US" dirty="0"/>
          </a:p>
        </p:txBody>
      </p:sp>
      <p:sp>
        <p:nvSpPr>
          <p:cNvPr id="4" name="Slide Number Placeholder 3"/>
          <p:cNvSpPr>
            <a:spLocks noGrp="1"/>
          </p:cNvSpPr>
          <p:nvPr>
            <p:ph type="sldNum" sz="quarter" idx="10"/>
          </p:nvPr>
        </p:nvSpPr>
        <p:spPr/>
        <p:txBody>
          <a:bodyPr/>
          <a:lstStyle/>
          <a:p>
            <a:fld id="{75BAC08E-139F-4C30-8BBD-06BBDCF1E690}"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Several steps, working</a:t>
            </a:r>
            <a:r>
              <a:rPr lang="en-US" baseline="0" dirty="0" smtClean="0"/>
              <a:t> with the community, determining data types to collect. Working with GSC to build the minimal standard</a:t>
            </a:r>
            <a:endParaRPr lang="en-US" dirty="0"/>
          </a:p>
        </p:txBody>
      </p:sp>
      <p:sp>
        <p:nvSpPr>
          <p:cNvPr id="4" name="Slide Number Placeholder 3"/>
          <p:cNvSpPr>
            <a:spLocks noGrp="1"/>
          </p:cNvSpPr>
          <p:nvPr>
            <p:ph type="sldNum" sz="quarter" idx="10"/>
          </p:nvPr>
        </p:nvSpPr>
        <p:spPr/>
        <p:txBody>
          <a:bodyPr/>
          <a:lstStyle/>
          <a:p>
            <a:fld id="{BDEAF8AE-9216-4E04-9400-0BA525D2228E}"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BAC08E-139F-4C30-8BBD-06BBDCF1E690}" type="slidenum">
              <a:rPr lang="en-US" smtClean="0"/>
              <a:pPr/>
              <a:t>7</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BAC08E-139F-4C30-8BBD-06BBDCF1E690}"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5BAC08E-139F-4C30-8BBD-06BBDCF1E690}"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Compliance:</a:t>
            </a:r>
            <a:r>
              <a:rPr lang="en-US" baseline="0" dirty="0" smtClean="0"/>
              <a:t> is a reality… simple set of terms to add</a:t>
            </a:r>
          </a:p>
          <a:p>
            <a:endParaRPr lang="en-US" dirty="0" smtClean="0"/>
          </a:p>
          <a:p>
            <a:r>
              <a:rPr lang="en-US" dirty="0" smtClean="0"/>
              <a:t>This metadata will record where a sample is collected. </a:t>
            </a:r>
          </a:p>
          <a:p>
            <a:r>
              <a:rPr lang="en-US" dirty="0" smtClean="0"/>
              <a:t>Provides a place to collect</a:t>
            </a:r>
            <a:r>
              <a:rPr lang="en-US" baseline="0" dirty="0" smtClean="0"/>
              <a:t> the data</a:t>
            </a:r>
            <a:endParaRPr lang="en-US" dirty="0"/>
          </a:p>
        </p:txBody>
      </p:sp>
      <p:sp>
        <p:nvSpPr>
          <p:cNvPr id="4" name="Slide Number Placeholder 3"/>
          <p:cNvSpPr>
            <a:spLocks noGrp="1"/>
          </p:cNvSpPr>
          <p:nvPr>
            <p:ph type="sldNum" sz="quarter" idx="10"/>
          </p:nvPr>
        </p:nvSpPr>
        <p:spPr/>
        <p:txBody>
          <a:bodyPr/>
          <a:lstStyle/>
          <a:p>
            <a:fld id="{BDEAF8AE-9216-4E04-9400-0BA525D2228E}"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Current project</a:t>
            </a:r>
            <a:r>
              <a:rPr lang="en-US" baseline="0" dirty="0" smtClean="0"/>
              <a:t> metadata representation – improve, new project will apply standard to. built environment of drinking water</a:t>
            </a:r>
            <a:endParaRPr lang="en-US" dirty="0"/>
          </a:p>
        </p:txBody>
      </p:sp>
      <p:sp>
        <p:nvSpPr>
          <p:cNvPr id="4" name="Slide Number Placeholder 3"/>
          <p:cNvSpPr>
            <a:spLocks noGrp="1"/>
          </p:cNvSpPr>
          <p:nvPr>
            <p:ph type="sldNum" sz="quarter" idx="10"/>
          </p:nvPr>
        </p:nvSpPr>
        <p:spPr/>
        <p:txBody>
          <a:bodyPr/>
          <a:lstStyle/>
          <a:p>
            <a:fld id="{BDEAF8AE-9216-4E04-9400-0BA525D2228E}"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F06AF7D-5A2B-4D85-AAB0-263BFF11E202}" type="datetimeFigureOut">
              <a:rPr lang="en-US" smtClean="0"/>
              <a:pPr/>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6AF7D-5A2B-4D85-AAB0-263BFF11E202}" type="datetimeFigureOut">
              <a:rPr lang="en-US" smtClean="0"/>
              <a:pPr/>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6AF7D-5A2B-4D85-AAB0-263BFF11E202}" type="datetimeFigureOut">
              <a:rPr lang="en-US" smtClean="0"/>
              <a:pPr/>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F06AF7D-5A2B-4D85-AAB0-263BFF11E202}" type="datetimeFigureOut">
              <a:rPr lang="en-US" smtClean="0"/>
              <a:pPr/>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F06AF7D-5A2B-4D85-AAB0-263BFF11E202}" type="datetimeFigureOut">
              <a:rPr lang="en-US" smtClean="0"/>
              <a:pPr/>
              <a:t>5/3/12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F06AF7D-5A2B-4D85-AAB0-263BFF11E202}" type="datetimeFigureOut">
              <a:rPr lang="en-US" smtClean="0"/>
              <a:pPr/>
              <a:t>5/3/12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F06AF7D-5A2B-4D85-AAB0-263BFF11E202}" type="datetimeFigureOut">
              <a:rPr lang="en-US" smtClean="0"/>
              <a:pPr/>
              <a:t>5/3/12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F06AF7D-5A2B-4D85-AAB0-263BFF11E202}" type="datetimeFigureOut">
              <a:rPr lang="en-US" smtClean="0"/>
              <a:pPr/>
              <a:t>5/3/12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06AF7D-5A2B-4D85-AAB0-263BFF11E202}" type="datetimeFigureOut">
              <a:rPr lang="en-US" smtClean="0"/>
              <a:pPr/>
              <a:t>5/3/12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6AF7D-5A2B-4D85-AAB0-263BFF11E202}" type="datetimeFigureOut">
              <a:rPr lang="en-US" smtClean="0"/>
              <a:pPr/>
              <a:t>5/3/12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F06AF7D-5A2B-4D85-AAB0-263BFF11E202}" type="datetimeFigureOut">
              <a:rPr lang="en-US" smtClean="0"/>
              <a:pPr/>
              <a:t>5/3/12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1BF1791-5918-4585-9D00-B333EAF8B2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06AF7D-5A2B-4D85-AAB0-263BFF11E202}" type="datetimeFigureOut">
              <a:rPr lang="en-US" smtClean="0"/>
              <a:pPr/>
              <a:t>5/3/12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BF1791-5918-4585-9D00-B333EAF8B2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4" Type="http://schemas.openxmlformats.org/officeDocument/2006/relationships/image" Target="../media/image2.png"/><Relationship Id="rId5" Type="http://schemas.openxmlformats.org/officeDocument/2006/relationships/image" Target="../media/image3.png"/><Relationship Id="rId7"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6"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3"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png"/><Relationship Id="rId5"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3"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3"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Rectangle 1"/>
          <p:cNvSpPr/>
          <p:nvPr/>
        </p:nvSpPr>
        <p:spPr>
          <a:xfrm>
            <a:off x="228600" y="533400"/>
            <a:ext cx="8534400" cy="1446550"/>
          </a:xfrm>
          <a:prstGeom prst="rect">
            <a:avLst/>
          </a:prstGeom>
        </p:spPr>
        <p:txBody>
          <a:bodyPr wrap="square">
            <a:spAutoFit/>
          </a:bodyPr>
          <a:lstStyle/>
          <a:p>
            <a:pPr algn="ctr"/>
            <a:r>
              <a:rPr lang="en-US" sz="4400" b="1" dirty="0" smtClean="0"/>
              <a:t>Minimal Metadata for the Built Environment: A </a:t>
            </a:r>
            <a:r>
              <a:rPr lang="en-US" sz="4400" b="1" dirty="0" err="1" smtClean="0"/>
              <a:t>MIxS</a:t>
            </a:r>
            <a:r>
              <a:rPr lang="en-US" sz="4400" b="1" dirty="0" smtClean="0"/>
              <a:t> extension </a:t>
            </a:r>
            <a:endParaRPr lang="en-US" sz="3600" dirty="0"/>
          </a:p>
        </p:txBody>
      </p:sp>
      <p:sp>
        <p:nvSpPr>
          <p:cNvPr id="3" name="Rectangle 2"/>
          <p:cNvSpPr/>
          <p:nvPr/>
        </p:nvSpPr>
        <p:spPr>
          <a:xfrm>
            <a:off x="990600" y="2895600"/>
            <a:ext cx="7239000" cy="707886"/>
          </a:xfrm>
          <a:prstGeom prst="rect">
            <a:avLst/>
          </a:prstGeom>
        </p:spPr>
        <p:txBody>
          <a:bodyPr wrap="square">
            <a:spAutoFit/>
          </a:bodyPr>
          <a:lstStyle/>
          <a:p>
            <a:r>
              <a:rPr lang="en-US" sz="2000" dirty="0" smtClean="0"/>
              <a:t>Lynn Schriml (University of Maryland) and Elizabeth Glass (Argonne)</a:t>
            </a:r>
          </a:p>
          <a:p>
            <a:r>
              <a:rPr lang="en-US" sz="2000" dirty="0" smtClean="0"/>
              <a:t> </a:t>
            </a:r>
            <a:endParaRPr lang="en-US" sz="2000" dirty="0"/>
          </a:p>
        </p:txBody>
      </p:sp>
      <p:pic>
        <p:nvPicPr>
          <p:cNvPr id="4" name="Picture 3"/>
          <p:cNvPicPr>
            <a:picLocks noChangeAspect="1"/>
          </p:cNvPicPr>
          <p:nvPr/>
        </p:nvPicPr>
        <p:blipFill>
          <a:blip r:embed="rId3" cstate="print"/>
          <a:stretch>
            <a:fillRect/>
          </a:stretch>
        </p:blipFill>
        <p:spPr>
          <a:xfrm>
            <a:off x="6781800" y="3276600"/>
            <a:ext cx="1778527" cy="1786467"/>
          </a:xfrm>
          <a:prstGeom prst="rect">
            <a:avLst/>
          </a:prstGeom>
        </p:spPr>
      </p:pic>
      <p:pic>
        <p:nvPicPr>
          <p:cNvPr id="5" name="Picture 4"/>
          <p:cNvPicPr>
            <a:picLocks noChangeAspect="1"/>
          </p:cNvPicPr>
          <p:nvPr/>
        </p:nvPicPr>
        <p:blipFill>
          <a:blip r:embed="rId4" cstate="print"/>
          <a:stretch>
            <a:fillRect/>
          </a:stretch>
        </p:blipFill>
        <p:spPr>
          <a:xfrm>
            <a:off x="5486400" y="4114800"/>
            <a:ext cx="1512617" cy="1211299"/>
          </a:xfrm>
          <a:prstGeom prst="rect">
            <a:avLst/>
          </a:prstGeom>
        </p:spPr>
      </p:pic>
      <p:pic>
        <p:nvPicPr>
          <p:cNvPr id="6" name="Picture 5"/>
          <p:cNvPicPr>
            <a:picLocks noChangeAspect="1"/>
          </p:cNvPicPr>
          <p:nvPr/>
        </p:nvPicPr>
        <p:blipFill>
          <a:blip r:embed="rId5" cstate="print"/>
          <a:stretch>
            <a:fillRect/>
          </a:stretch>
        </p:blipFill>
        <p:spPr>
          <a:xfrm>
            <a:off x="6781800" y="4724400"/>
            <a:ext cx="1603299" cy="1066602"/>
          </a:xfrm>
          <a:prstGeom prst="rect">
            <a:avLst/>
          </a:prstGeom>
        </p:spPr>
      </p:pic>
      <p:pic>
        <p:nvPicPr>
          <p:cNvPr id="7" name="Picture 6"/>
          <p:cNvPicPr>
            <a:picLocks noChangeAspect="1"/>
          </p:cNvPicPr>
          <p:nvPr/>
        </p:nvPicPr>
        <p:blipFill>
          <a:blip r:embed="rId6" cstate="print"/>
          <a:stretch>
            <a:fillRect/>
          </a:stretch>
        </p:blipFill>
        <p:spPr>
          <a:xfrm>
            <a:off x="5257800" y="5562600"/>
            <a:ext cx="1839148" cy="1295400"/>
          </a:xfrm>
          <a:prstGeom prst="rect">
            <a:avLst/>
          </a:prstGeom>
        </p:spPr>
      </p:pic>
      <p:sp>
        <p:nvSpPr>
          <p:cNvPr id="8" name="Rectangle 7"/>
          <p:cNvSpPr/>
          <p:nvPr/>
        </p:nvSpPr>
        <p:spPr>
          <a:xfrm>
            <a:off x="3733800" y="2209800"/>
            <a:ext cx="1119217" cy="369332"/>
          </a:xfrm>
          <a:prstGeom prst="rect">
            <a:avLst/>
          </a:prstGeom>
        </p:spPr>
        <p:txBody>
          <a:bodyPr wrap="none">
            <a:spAutoFit/>
          </a:bodyPr>
          <a:lstStyle/>
          <a:p>
            <a:r>
              <a:rPr lang="en-US" b="1" dirty="0" smtClean="0"/>
              <a:t>(</a:t>
            </a:r>
            <a:r>
              <a:rPr lang="en-US" b="1" dirty="0" err="1" smtClean="0"/>
              <a:t>MIxS</a:t>
            </a:r>
            <a:r>
              <a:rPr lang="en-US" b="1" dirty="0" smtClean="0"/>
              <a:t>-BE)</a:t>
            </a:r>
            <a:endParaRPr lang="en-US" dirty="0"/>
          </a:p>
        </p:txBody>
      </p:sp>
      <p:pic>
        <p:nvPicPr>
          <p:cNvPr id="13" name="Picture 12"/>
          <p:cNvPicPr>
            <a:picLocks noChangeAspect="1"/>
          </p:cNvPicPr>
          <p:nvPr/>
        </p:nvPicPr>
        <p:blipFill>
          <a:blip r:embed="rId7" cstate="print"/>
          <a:stretch>
            <a:fillRect/>
          </a:stretch>
        </p:blipFill>
        <p:spPr>
          <a:xfrm>
            <a:off x="228600" y="5562600"/>
            <a:ext cx="934852" cy="990600"/>
          </a:xfrm>
          <a:prstGeom prst="rect">
            <a:avLst/>
          </a:prstGeom>
        </p:spPr>
      </p:pic>
      <p:pic>
        <p:nvPicPr>
          <p:cNvPr id="3074" name="Picture 2"/>
          <p:cNvPicPr>
            <a:picLocks noChangeAspect="1" noChangeArrowheads="1"/>
          </p:cNvPicPr>
          <p:nvPr/>
        </p:nvPicPr>
        <p:blipFill>
          <a:blip r:embed="rId8" cstate="print"/>
          <a:srcRect/>
          <a:stretch>
            <a:fillRect/>
          </a:stretch>
        </p:blipFill>
        <p:spPr bwMode="auto">
          <a:xfrm>
            <a:off x="7315200" y="5769612"/>
            <a:ext cx="1681162" cy="1012188"/>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3048000" y="533400"/>
          <a:ext cx="2971800" cy="323850"/>
        </p:xfrm>
        <a:graphic>
          <a:graphicData uri="http://schemas.openxmlformats.org/drawingml/2006/table">
            <a:tbl>
              <a:tblPr/>
              <a:tblGrid>
                <a:gridCol w="2971800"/>
              </a:tblGrid>
              <a:tr h="323850">
                <a:tc>
                  <a:txBody>
                    <a:bodyPr/>
                    <a:lstStyle/>
                    <a:p>
                      <a:pPr algn="l" fontAlgn="b"/>
                      <a:r>
                        <a:rPr lang="en-US" sz="2000" b="1" i="0" u="none" strike="noStrike" dirty="0">
                          <a:latin typeface="Arial"/>
                        </a:rPr>
                        <a:t>BE - sample properties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bl>
          </a:graphicData>
        </a:graphic>
      </p:graphicFrame>
      <p:graphicFrame>
        <p:nvGraphicFramePr>
          <p:cNvPr id="6" name="Table 5"/>
          <p:cNvGraphicFramePr>
            <a:graphicFrameLocks noGrp="1"/>
          </p:cNvGraphicFramePr>
          <p:nvPr/>
        </p:nvGraphicFramePr>
        <p:xfrm>
          <a:off x="228599" y="1371600"/>
          <a:ext cx="8763001" cy="4097843"/>
        </p:xfrm>
        <a:graphic>
          <a:graphicData uri="http://schemas.openxmlformats.org/drawingml/2006/table">
            <a:tbl>
              <a:tblPr/>
              <a:tblGrid>
                <a:gridCol w="1610418"/>
                <a:gridCol w="2466407"/>
                <a:gridCol w="1117137"/>
                <a:gridCol w="2502239"/>
                <a:gridCol w="1066800"/>
              </a:tblGrid>
              <a:tr h="257364">
                <a:tc>
                  <a:txBody>
                    <a:bodyPr/>
                    <a:lstStyle/>
                    <a:p>
                      <a:pPr algn="l" fontAlgn="b"/>
                      <a:r>
                        <a:rPr lang="en-US" sz="1400" b="1" i="0" u="none" strike="noStrike">
                          <a:latin typeface="Arial"/>
                        </a:rPr>
                        <a:t>package item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400" b="1" i="0" u="none" strike="noStrike">
                          <a:latin typeface="Arial"/>
                        </a:rPr>
                        <a:t>definition</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400" b="1" i="0" u="none" strike="noStrike">
                          <a:latin typeface="Arial"/>
                        </a:rPr>
                        <a:t>requirement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400" b="1" i="0" u="none" strike="noStrike">
                          <a:latin typeface="Arial"/>
                        </a:rPr>
                        <a:t>value syntax</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400" b="1" i="0" u="none" strike="noStrike">
                          <a:latin typeface="Arial"/>
                        </a:rPr>
                        <a:t>occurrance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r h="772093">
                <a:tc>
                  <a:txBody>
                    <a:bodyPr/>
                    <a:lstStyle/>
                    <a:p>
                      <a:pPr algn="l" fontAlgn="b"/>
                      <a:r>
                        <a:rPr lang="en-US" sz="1400" b="0" i="0" u="none" strike="noStrike">
                          <a:solidFill>
                            <a:srgbClr val="000000"/>
                          </a:solidFill>
                          <a:latin typeface="Arial"/>
                        </a:rPr>
                        <a:t>sample size sorting method</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method by which samples are sorted</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X</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open face filter collecting total suspended particles, "prefilter to remove particles larger than X micrometers in diameter, where common values of X would be 10 and 2.5 full size sorting in a cascade impactor"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57364">
                <a:tc>
                  <a:txBody>
                    <a:bodyPr/>
                    <a:lstStyle/>
                    <a:p>
                      <a:pPr algn="l" fontAlgn="b"/>
                      <a:r>
                        <a:rPr lang="en-US" sz="1400" b="0" i="0" u="none" strike="noStrike">
                          <a:solidFill>
                            <a:srgbClr val="000000"/>
                          </a:solidFill>
                          <a:latin typeface="Arial"/>
                        </a:rPr>
                        <a:t>space typical state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customary or normal state of the space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[typical occupied|typically unoccupied]</a:t>
                      </a:r>
                      <a:br>
                        <a:rPr lang="en-US" sz="1400" b="0" i="0" u="none" strike="noStrike">
                          <a:latin typeface="Arial"/>
                        </a:rPr>
                      </a:br>
                      <a:endParaRPr lang="en-US" sz="1400" b="0" i="0" u="none" strike="noStrike">
                        <a:latin typeface="Arial"/>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57364">
                <a:tc>
                  <a:txBody>
                    <a:bodyPr/>
                    <a:lstStyle/>
                    <a:p>
                      <a:pPr algn="l" fontAlgn="b"/>
                      <a:r>
                        <a:rPr lang="en-US" sz="1400" b="0" i="0" u="none" strike="noStrike">
                          <a:solidFill>
                            <a:srgbClr val="000000"/>
                          </a:solidFill>
                          <a:latin typeface="Arial"/>
                        </a:rPr>
                        <a:t>typical occupant density</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customary or normal density of occupants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{float}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57364">
                <a:tc>
                  <a:txBody>
                    <a:bodyPr/>
                    <a:lstStyle/>
                    <a:p>
                      <a:pPr algn="l" fontAlgn="b"/>
                      <a:r>
                        <a:rPr lang="en-US" sz="1400" b="0" i="0" u="none" strike="noStrike">
                          <a:solidFill>
                            <a:srgbClr val="000000"/>
                          </a:solidFill>
                          <a:latin typeface="Arial"/>
                        </a:rPr>
                        <a:t>occupancy at sampling</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number of occupants present at time of sample within the given space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{integer}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57364">
                <a:tc>
                  <a:txBody>
                    <a:bodyPr/>
                    <a:lstStyle/>
                    <a:p>
                      <a:pPr algn="l" fontAlgn="b"/>
                      <a:r>
                        <a:rPr lang="en-US" sz="1400" b="0" i="0" u="none" strike="noStrike">
                          <a:solidFill>
                            <a:srgbClr val="000000"/>
                          </a:solidFill>
                          <a:latin typeface="Arial"/>
                        </a:rPr>
                        <a:t>occupant density at sampling</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average number of occupants at time of sampling per square footage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{float}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1447800" y="2286000"/>
            <a:ext cx="6934200" cy="2677656"/>
          </a:xfrm>
          <a:prstGeom prst="rect">
            <a:avLst/>
          </a:prstGeom>
          <a:noFill/>
        </p:spPr>
        <p:txBody>
          <a:bodyPr wrap="square" rtlCol="0">
            <a:spAutoFit/>
          </a:bodyPr>
          <a:lstStyle/>
          <a:p>
            <a:r>
              <a:rPr lang="en-US" sz="2800" b="1" dirty="0" err="1" smtClean="0"/>
              <a:t>MoBeDAC</a:t>
            </a:r>
            <a:r>
              <a:rPr lang="en-US" sz="2800" b="1" dirty="0" smtClean="0"/>
              <a:t> data from SRA</a:t>
            </a:r>
          </a:p>
          <a:p>
            <a:pPr lvl="1">
              <a:buFont typeface="Arial" pitchFamily="34" charset="0"/>
              <a:buChar char="•"/>
            </a:pPr>
            <a:r>
              <a:rPr lang="en-US" sz="2800" dirty="0" smtClean="0"/>
              <a:t> 18 Projects</a:t>
            </a:r>
          </a:p>
          <a:p>
            <a:pPr lvl="2">
              <a:buFont typeface="Arial" pitchFamily="34" charset="0"/>
              <a:buChar char="•"/>
            </a:pPr>
            <a:r>
              <a:rPr lang="en-US" sz="2800" dirty="0" smtClean="0"/>
              <a:t> 2 air (Singapore, indoor shopping center) </a:t>
            </a:r>
          </a:p>
          <a:p>
            <a:pPr lvl="2">
              <a:buFont typeface="Arial" pitchFamily="34" charset="0"/>
              <a:buChar char="•"/>
            </a:pPr>
            <a:r>
              <a:rPr lang="en-US" sz="2800" dirty="0" smtClean="0"/>
              <a:t> 16 waste water (2007, Jones Island, WI, sewage influent)</a:t>
            </a:r>
          </a:p>
        </p:txBody>
      </p:sp>
      <p:pic>
        <p:nvPicPr>
          <p:cNvPr id="2050" name="Picture 2"/>
          <p:cNvPicPr>
            <a:picLocks noChangeAspect="1" noChangeArrowheads="1"/>
          </p:cNvPicPr>
          <p:nvPr/>
        </p:nvPicPr>
        <p:blipFill>
          <a:blip r:embed="rId2" cstate="print"/>
          <a:srcRect/>
          <a:stretch>
            <a:fillRect/>
          </a:stretch>
        </p:blipFill>
        <p:spPr bwMode="auto">
          <a:xfrm>
            <a:off x="152400" y="762000"/>
            <a:ext cx="1200150" cy="1200150"/>
          </a:xfrm>
          <a:prstGeom prst="rect">
            <a:avLst/>
          </a:prstGeom>
          <a:noFill/>
          <a:ln w="9525">
            <a:noFill/>
            <a:miter lim="800000"/>
            <a:headEnd/>
            <a:tailEnd/>
          </a:ln>
        </p:spPr>
      </p:pic>
      <p:pic>
        <p:nvPicPr>
          <p:cNvPr id="6" name="Picture 2"/>
          <p:cNvPicPr>
            <a:picLocks noChangeAspect="1" noChangeArrowheads="1"/>
          </p:cNvPicPr>
          <p:nvPr/>
        </p:nvPicPr>
        <p:blipFill>
          <a:blip r:embed="rId3" cstate="print"/>
          <a:srcRect l="11485" r="61091" b="86063"/>
          <a:stretch>
            <a:fillRect/>
          </a:stretch>
        </p:blipFill>
        <p:spPr bwMode="auto">
          <a:xfrm>
            <a:off x="1828800" y="304800"/>
            <a:ext cx="3200400" cy="914400"/>
          </a:xfrm>
          <a:prstGeom prst="rect">
            <a:avLst/>
          </a:prstGeom>
          <a:noFill/>
          <a:ln w="9525">
            <a:solidFill>
              <a:schemeClr val="tx1"/>
            </a:solidFill>
            <a:miter lim="800000"/>
            <a:headEnd/>
            <a:tailEnd/>
          </a:ln>
        </p:spPr>
      </p:pic>
      <p:sp>
        <p:nvSpPr>
          <p:cNvPr id="7" name="TextBox 6"/>
          <p:cNvSpPr txBox="1"/>
          <p:nvPr/>
        </p:nvSpPr>
        <p:spPr>
          <a:xfrm>
            <a:off x="5486400" y="152400"/>
            <a:ext cx="1905000" cy="1015663"/>
          </a:xfrm>
          <a:prstGeom prst="rect">
            <a:avLst/>
          </a:prstGeom>
          <a:noFill/>
        </p:spPr>
        <p:txBody>
          <a:bodyPr wrap="square" rtlCol="0">
            <a:spAutoFit/>
          </a:bodyPr>
          <a:lstStyle/>
          <a:p>
            <a:r>
              <a:rPr lang="en-US" sz="6000" dirty="0" smtClean="0"/>
              <a:t>DATA</a:t>
            </a:r>
            <a:endParaRPr lang="en-US" sz="6000"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Rectangle 4"/>
          <p:cNvSpPr/>
          <p:nvPr/>
        </p:nvSpPr>
        <p:spPr>
          <a:xfrm>
            <a:off x="5181600" y="2895600"/>
            <a:ext cx="3602653" cy="369332"/>
          </a:xfrm>
          <a:prstGeom prst="rect">
            <a:avLst/>
          </a:prstGeom>
        </p:spPr>
        <p:txBody>
          <a:bodyPr wrap="none">
            <a:spAutoFit/>
          </a:bodyPr>
          <a:lstStyle/>
          <a:p>
            <a:r>
              <a:rPr lang="en-US" dirty="0" smtClean="0"/>
              <a:t>built environment of </a:t>
            </a:r>
            <a:r>
              <a:rPr lang="en-US" b="1" dirty="0" smtClean="0">
                <a:solidFill>
                  <a:srgbClr val="7030A0"/>
                </a:solidFill>
              </a:rPr>
              <a:t>drinking water</a:t>
            </a:r>
            <a:endParaRPr lang="en-US" b="1" dirty="0">
              <a:solidFill>
                <a:srgbClr val="7030A0"/>
              </a:solidFill>
            </a:endParaRPr>
          </a:p>
        </p:txBody>
      </p:sp>
      <p:sp>
        <p:nvSpPr>
          <p:cNvPr id="6" name="Rectangle 5"/>
          <p:cNvSpPr/>
          <p:nvPr/>
        </p:nvSpPr>
        <p:spPr>
          <a:xfrm>
            <a:off x="3048000" y="3962400"/>
            <a:ext cx="5410200" cy="369332"/>
          </a:xfrm>
          <a:prstGeom prst="rect">
            <a:avLst/>
          </a:prstGeom>
        </p:spPr>
        <p:txBody>
          <a:bodyPr wrap="square">
            <a:spAutoFit/>
          </a:bodyPr>
          <a:lstStyle/>
          <a:p>
            <a:r>
              <a:rPr lang="en-US" b="1" dirty="0" smtClean="0"/>
              <a:t> </a:t>
            </a:r>
            <a:r>
              <a:rPr lang="en-US" dirty="0" smtClean="0"/>
              <a:t>indoor microbial communities and </a:t>
            </a:r>
            <a:r>
              <a:rPr lang="en-US" b="1" dirty="0" smtClean="0">
                <a:solidFill>
                  <a:srgbClr val="006666"/>
                </a:solidFill>
              </a:rPr>
              <a:t>indoor air quality</a:t>
            </a:r>
            <a:endParaRPr lang="en-US" b="1" dirty="0">
              <a:solidFill>
                <a:srgbClr val="006666"/>
              </a:solidFill>
            </a:endParaRPr>
          </a:p>
        </p:txBody>
      </p:sp>
      <p:sp>
        <p:nvSpPr>
          <p:cNvPr id="7" name="Rectangle 6"/>
          <p:cNvSpPr/>
          <p:nvPr/>
        </p:nvSpPr>
        <p:spPr>
          <a:xfrm>
            <a:off x="304800" y="5638800"/>
            <a:ext cx="6705600" cy="369332"/>
          </a:xfrm>
          <a:prstGeom prst="rect">
            <a:avLst/>
          </a:prstGeom>
        </p:spPr>
        <p:txBody>
          <a:bodyPr wrap="square">
            <a:spAutoFit/>
          </a:bodyPr>
          <a:lstStyle/>
          <a:p>
            <a:r>
              <a:rPr lang="en-US" b="1" dirty="0" smtClean="0">
                <a:solidFill>
                  <a:srgbClr val="FF6600"/>
                </a:solidFill>
              </a:rPr>
              <a:t>fungal barcodes </a:t>
            </a:r>
            <a:r>
              <a:rPr lang="en-US" dirty="0" smtClean="0"/>
              <a:t>and use them to explore the </a:t>
            </a:r>
            <a:r>
              <a:rPr lang="en-US" b="1" dirty="0" smtClean="0">
                <a:solidFill>
                  <a:srgbClr val="FF6600"/>
                </a:solidFill>
              </a:rPr>
              <a:t>indoor environment</a:t>
            </a:r>
            <a:endParaRPr lang="en-US" b="1" dirty="0">
              <a:solidFill>
                <a:srgbClr val="FF6600"/>
              </a:solidFill>
            </a:endParaRPr>
          </a:p>
        </p:txBody>
      </p:sp>
      <p:sp>
        <p:nvSpPr>
          <p:cNvPr id="10" name="Rectangle 9"/>
          <p:cNvSpPr/>
          <p:nvPr/>
        </p:nvSpPr>
        <p:spPr>
          <a:xfrm>
            <a:off x="-381000" y="312003"/>
            <a:ext cx="9144000" cy="830997"/>
          </a:xfrm>
          <a:prstGeom prst="rect">
            <a:avLst/>
          </a:prstGeom>
        </p:spPr>
        <p:txBody>
          <a:bodyPr wrap="square">
            <a:spAutoFit/>
          </a:bodyPr>
          <a:lstStyle/>
          <a:p>
            <a:pPr lvl="2" algn="ctr"/>
            <a:r>
              <a:rPr lang="en-US" sz="2400" b="1" dirty="0" smtClean="0"/>
              <a:t>Sloan Built Environment projects … in the </a:t>
            </a:r>
            <a:r>
              <a:rPr lang="en-US" sz="2400" b="1" dirty="0" err="1" smtClean="0"/>
              <a:t>MoBEDAC</a:t>
            </a:r>
            <a:r>
              <a:rPr lang="en-US" sz="2400" b="1" dirty="0" smtClean="0"/>
              <a:t> pipeline</a:t>
            </a:r>
          </a:p>
          <a:p>
            <a:pPr lvl="2" algn="ctr"/>
            <a:r>
              <a:rPr lang="en-US" sz="2400" b="1" dirty="0" smtClean="0"/>
              <a:t>Expanding the scope of BE data </a:t>
            </a:r>
          </a:p>
        </p:txBody>
      </p:sp>
      <p:sp>
        <p:nvSpPr>
          <p:cNvPr id="11" name="Rectangle 10"/>
          <p:cNvSpPr/>
          <p:nvPr/>
        </p:nvSpPr>
        <p:spPr>
          <a:xfrm>
            <a:off x="304800" y="2057400"/>
            <a:ext cx="6801734" cy="369332"/>
          </a:xfrm>
          <a:prstGeom prst="rect">
            <a:avLst/>
          </a:prstGeom>
        </p:spPr>
        <p:txBody>
          <a:bodyPr wrap="none">
            <a:spAutoFit/>
          </a:bodyPr>
          <a:lstStyle/>
          <a:p>
            <a:r>
              <a:rPr lang="en-US" b="1" dirty="0" smtClean="0">
                <a:solidFill>
                  <a:srgbClr val="009900"/>
                </a:solidFill>
              </a:rPr>
              <a:t>neonatal intensive care </a:t>
            </a:r>
            <a:r>
              <a:rPr lang="en-US" dirty="0" smtClean="0"/>
              <a:t>unit air, water, and surface microbial profiles</a:t>
            </a:r>
            <a:endParaRPr lang="en-US" dirty="0"/>
          </a:p>
        </p:txBody>
      </p:sp>
      <p:sp>
        <p:nvSpPr>
          <p:cNvPr id="12" name="Rectangle 11"/>
          <p:cNvSpPr/>
          <p:nvPr/>
        </p:nvSpPr>
        <p:spPr>
          <a:xfrm>
            <a:off x="1828800" y="2514600"/>
            <a:ext cx="5638800" cy="369332"/>
          </a:xfrm>
          <a:prstGeom prst="rect">
            <a:avLst/>
          </a:prstGeom>
        </p:spPr>
        <p:txBody>
          <a:bodyPr wrap="square">
            <a:spAutoFit/>
          </a:bodyPr>
          <a:lstStyle/>
          <a:p>
            <a:r>
              <a:rPr lang="en-US" dirty="0" err="1" smtClean="0"/>
              <a:t>microbiome</a:t>
            </a:r>
            <a:r>
              <a:rPr lang="en-US" dirty="0" smtClean="0"/>
              <a:t> associated with </a:t>
            </a:r>
            <a:r>
              <a:rPr lang="en-US" b="1" dirty="0" smtClean="0">
                <a:solidFill>
                  <a:srgbClr val="996633"/>
                </a:solidFill>
              </a:rPr>
              <a:t>surfaces in the home</a:t>
            </a:r>
            <a:endParaRPr lang="en-US" b="1" dirty="0">
              <a:solidFill>
                <a:srgbClr val="996633"/>
              </a:solidFill>
            </a:endParaRPr>
          </a:p>
        </p:txBody>
      </p:sp>
      <p:sp>
        <p:nvSpPr>
          <p:cNvPr id="13" name="Rectangle 12"/>
          <p:cNvSpPr/>
          <p:nvPr/>
        </p:nvSpPr>
        <p:spPr>
          <a:xfrm>
            <a:off x="304800" y="4572000"/>
            <a:ext cx="6172200" cy="369332"/>
          </a:xfrm>
          <a:prstGeom prst="rect">
            <a:avLst/>
          </a:prstGeom>
        </p:spPr>
        <p:txBody>
          <a:bodyPr wrap="square">
            <a:spAutoFit/>
          </a:bodyPr>
          <a:lstStyle/>
          <a:p>
            <a:r>
              <a:rPr lang="en-US" dirty="0" smtClean="0"/>
              <a:t>diversity and structure of bacterial communities in </a:t>
            </a:r>
            <a:r>
              <a:rPr lang="en-US" b="1" dirty="0" smtClean="0">
                <a:solidFill>
                  <a:srgbClr val="0070C0"/>
                </a:solidFill>
              </a:rPr>
              <a:t>kitchens</a:t>
            </a:r>
            <a:endParaRPr lang="en-US" b="1" dirty="0">
              <a:solidFill>
                <a:srgbClr val="0070C0"/>
              </a:solidFill>
            </a:endParaRPr>
          </a:p>
        </p:txBody>
      </p:sp>
      <p:sp>
        <p:nvSpPr>
          <p:cNvPr id="14" name="Rectangle 13"/>
          <p:cNvSpPr/>
          <p:nvPr/>
        </p:nvSpPr>
        <p:spPr>
          <a:xfrm>
            <a:off x="3352800" y="6172200"/>
            <a:ext cx="5867400" cy="646331"/>
          </a:xfrm>
          <a:prstGeom prst="rect">
            <a:avLst/>
          </a:prstGeom>
        </p:spPr>
        <p:txBody>
          <a:bodyPr wrap="square">
            <a:spAutoFit/>
          </a:bodyPr>
          <a:lstStyle/>
          <a:p>
            <a:r>
              <a:rPr lang="en-US" b="1" dirty="0" smtClean="0">
                <a:solidFill>
                  <a:srgbClr val="7030A0"/>
                </a:solidFill>
              </a:rPr>
              <a:t>natural vs. mechanical ventilation </a:t>
            </a:r>
            <a:r>
              <a:rPr lang="en-US" dirty="0" smtClean="0"/>
              <a:t>on indoor air microbial diversity and abundance of a </a:t>
            </a:r>
            <a:r>
              <a:rPr lang="en-US" b="1" dirty="0" smtClean="0">
                <a:solidFill>
                  <a:srgbClr val="7030A0"/>
                </a:solidFill>
              </a:rPr>
              <a:t>health care facility</a:t>
            </a:r>
            <a:endParaRPr lang="en-US" b="1" dirty="0">
              <a:solidFill>
                <a:srgbClr val="7030A0"/>
              </a:solidFill>
            </a:endParaRPr>
          </a:p>
        </p:txBody>
      </p:sp>
      <p:sp>
        <p:nvSpPr>
          <p:cNvPr id="15" name="Rectangle 14"/>
          <p:cNvSpPr/>
          <p:nvPr/>
        </p:nvSpPr>
        <p:spPr>
          <a:xfrm>
            <a:off x="381000" y="3276600"/>
            <a:ext cx="5425909" cy="369332"/>
          </a:xfrm>
          <a:prstGeom prst="rect">
            <a:avLst/>
          </a:prstGeom>
        </p:spPr>
        <p:txBody>
          <a:bodyPr wrap="none">
            <a:spAutoFit/>
          </a:bodyPr>
          <a:lstStyle/>
          <a:p>
            <a:r>
              <a:rPr lang="en-US" dirty="0" smtClean="0"/>
              <a:t>viral metagenomic analysis of </a:t>
            </a:r>
            <a:r>
              <a:rPr lang="en-US" b="1" dirty="0" smtClean="0">
                <a:solidFill>
                  <a:srgbClr val="0070C0"/>
                </a:solidFill>
              </a:rPr>
              <a:t>workplace environments</a:t>
            </a:r>
            <a:endParaRPr lang="en-US" b="1" dirty="0">
              <a:solidFill>
                <a:srgbClr val="0070C0"/>
              </a:solidFill>
            </a:endParaRPr>
          </a:p>
        </p:txBody>
      </p:sp>
      <p:sp>
        <p:nvSpPr>
          <p:cNvPr id="16" name="Rectangle 15"/>
          <p:cNvSpPr/>
          <p:nvPr/>
        </p:nvSpPr>
        <p:spPr>
          <a:xfrm>
            <a:off x="3962400" y="5040868"/>
            <a:ext cx="5095434" cy="369332"/>
          </a:xfrm>
          <a:prstGeom prst="rect">
            <a:avLst/>
          </a:prstGeom>
        </p:spPr>
        <p:txBody>
          <a:bodyPr wrap="none">
            <a:spAutoFit/>
          </a:bodyPr>
          <a:lstStyle/>
          <a:p>
            <a:r>
              <a:rPr lang="en-US" dirty="0" smtClean="0"/>
              <a:t>microbes in </a:t>
            </a:r>
            <a:r>
              <a:rPr lang="en-US" b="1" dirty="0" smtClean="0">
                <a:solidFill>
                  <a:srgbClr val="009900"/>
                </a:solidFill>
              </a:rPr>
              <a:t>occupied and unoccupied school rooms</a:t>
            </a:r>
            <a:endParaRPr lang="en-US" b="1" dirty="0">
              <a:solidFill>
                <a:srgbClr val="009900"/>
              </a:solidFill>
            </a:endParaRPr>
          </a:p>
        </p:txBody>
      </p:sp>
      <p:sp>
        <p:nvSpPr>
          <p:cNvPr id="17" name="Rectangle 16"/>
          <p:cNvSpPr/>
          <p:nvPr/>
        </p:nvSpPr>
        <p:spPr>
          <a:xfrm>
            <a:off x="5105400" y="1524000"/>
            <a:ext cx="3302379" cy="369332"/>
          </a:xfrm>
          <a:prstGeom prst="rect">
            <a:avLst/>
          </a:prstGeom>
        </p:spPr>
        <p:txBody>
          <a:bodyPr wrap="none">
            <a:spAutoFit/>
          </a:bodyPr>
          <a:lstStyle/>
          <a:p>
            <a:r>
              <a:rPr lang="en-US" b="1" dirty="0" smtClean="0">
                <a:solidFill>
                  <a:srgbClr val="0070C0"/>
                </a:solidFill>
              </a:rPr>
              <a:t>retail store </a:t>
            </a:r>
            <a:r>
              <a:rPr lang="en-US" dirty="0" smtClean="0"/>
              <a:t>microbial community</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343" r="33666" b="21875"/>
          <a:stretch>
            <a:fillRect/>
          </a:stretch>
        </p:blipFill>
        <p:spPr bwMode="auto">
          <a:xfrm>
            <a:off x="0" y="0"/>
            <a:ext cx="7467600" cy="5125825"/>
          </a:xfrm>
          <a:prstGeom prst="rect">
            <a:avLst/>
          </a:prstGeom>
          <a:noFill/>
          <a:ln w="9525">
            <a:solidFill>
              <a:schemeClr val="tx1"/>
            </a:solidFill>
            <a:miter lim="800000"/>
            <a:headEnd/>
            <a:tailEnd/>
          </a:ln>
        </p:spPr>
      </p:pic>
      <p:pic>
        <p:nvPicPr>
          <p:cNvPr id="5" name="Picture 2"/>
          <p:cNvPicPr>
            <a:picLocks noChangeAspect="1" noChangeArrowheads="1"/>
          </p:cNvPicPr>
          <p:nvPr/>
        </p:nvPicPr>
        <p:blipFill>
          <a:blip r:embed="rId2" cstate="print"/>
          <a:srcRect l="68521" t="76041" r="16251" b="11458"/>
          <a:stretch>
            <a:fillRect/>
          </a:stretch>
        </p:blipFill>
        <p:spPr bwMode="auto">
          <a:xfrm>
            <a:off x="7010400" y="3581400"/>
            <a:ext cx="1981200" cy="914400"/>
          </a:xfrm>
          <a:prstGeom prst="rect">
            <a:avLst/>
          </a:prstGeom>
          <a:noFill/>
          <a:ln w="9525">
            <a:solidFill>
              <a:schemeClr val="tx1"/>
            </a:solidFill>
            <a:miter lim="800000"/>
            <a:headEnd/>
            <a:tailEnd/>
          </a:ln>
        </p:spPr>
      </p:pic>
      <p:sp>
        <p:nvSpPr>
          <p:cNvPr id="6" name="Rectangle 5"/>
          <p:cNvSpPr/>
          <p:nvPr/>
        </p:nvSpPr>
        <p:spPr>
          <a:xfrm>
            <a:off x="5752322" y="4797623"/>
            <a:ext cx="1715278" cy="307777"/>
          </a:xfrm>
          <a:prstGeom prst="rect">
            <a:avLst/>
          </a:prstGeom>
          <a:ln>
            <a:solidFill>
              <a:srgbClr val="00B0F0"/>
            </a:solidFill>
          </a:ln>
        </p:spPr>
        <p:txBody>
          <a:bodyPr wrap="none">
            <a:spAutoFit/>
          </a:bodyPr>
          <a:lstStyle/>
          <a:p>
            <a:r>
              <a:rPr lang="en-US" sz="1400" dirty="0" smtClean="0"/>
              <a:t>http://mobedac.org/</a:t>
            </a:r>
            <a:endParaRPr lang="en-US" sz="1400" dirty="0"/>
          </a:p>
        </p:txBody>
      </p:sp>
      <p:sp>
        <p:nvSpPr>
          <p:cNvPr id="7" name="Rectangle 6"/>
          <p:cNvSpPr/>
          <p:nvPr/>
        </p:nvSpPr>
        <p:spPr>
          <a:xfrm>
            <a:off x="1143000" y="5477470"/>
            <a:ext cx="7467600" cy="923330"/>
          </a:xfrm>
          <a:prstGeom prst="rect">
            <a:avLst/>
          </a:prstGeom>
          <a:ln>
            <a:solidFill>
              <a:srgbClr val="00B0F0"/>
            </a:solidFill>
          </a:ln>
        </p:spPr>
        <p:txBody>
          <a:bodyPr wrap="square">
            <a:spAutoFit/>
          </a:bodyPr>
          <a:lstStyle/>
          <a:p>
            <a:pPr fontAlgn="base"/>
            <a:r>
              <a:rPr lang="en-US" dirty="0" err="1" smtClean="0"/>
              <a:t>MoBEDAC</a:t>
            </a:r>
            <a:r>
              <a:rPr lang="en-US" dirty="0" smtClean="0"/>
              <a:t>: </a:t>
            </a:r>
          </a:p>
          <a:p>
            <a:pPr fontAlgn="base"/>
            <a:r>
              <a:rPr lang="en-US" dirty="0" smtClean="0"/>
              <a:t>     Identified the need for built environment-related metadata fields</a:t>
            </a:r>
          </a:p>
          <a:p>
            <a:pPr fontAlgn="base"/>
            <a:r>
              <a:rPr lang="en-US" dirty="0" smtClean="0"/>
              <a:t>    Established a working group: to coordinate with GSC </a:t>
            </a:r>
            <a:r>
              <a:rPr lang="en-US" dirty="0" err="1" smtClean="0"/>
              <a:t>MIxS</a:t>
            </a:r>
            <a:r>
              <a:rPr lang="en-US" dirty="0" smtClean="0"/>
              <a:t> working group </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Rectangle 3"/>
          <p:cNvSpPr/>
          <p:nvPr/>
        </p:nvSpPr>
        <p:spPr>
          <a:xfrm>
            <a:off x="457200" y="3995678"/>
            <a:ext cx="8153400" cy="2462213"/>
          </a:xfrm>
          <a:prstGeom prst="rect">
            <a:avLst/>
          </a:prstGeom>
          <a:ln>
            <a:solidFill>
              <a:schemeClr val="accent1"/>
            </a:solidFill>
          </a:ln>
        </p:spPr>
        <p:txBody>
          <a:bodyPr wrap="square">
            <a:spAutoFit/>
          </a:bodyPr>
          <a:lstStyle/>
          <a:p>
            <a:r>
              <a:rPr lang="en-US" sz="2800" b="1" dirty="0" smtClean="0"/>
              <a:t>BE minimal metadata working group</a:t>
            </a:r>
            <a:r>
              <a:rPr lang="en-US" dirty="0" smtClean="0"/>
              <a:t/>
            </a:r>
            <a:br>
              <a:rPr lang="en-US" dirty="0" smtClean="0"/>
            </a:br>
            <a:r>
              <a:rPr lang="en-US" dirty="0" smtClean="0"/>
              <a:t>Argonne:  Elizabeth Glass, </a:t>
            </a:r>
            <a:r>
              <a:rPr lang="en-US" dirty="0" err="1" smtClean="0"/>
              <a:t>Folker</a:t>
            </a:r>
            <a:r>
              <a:rPr lang="en-US" dirty="0" smtClean="0"/>
              <a:t> Meyer, Andreas </a:t>
            </a:r>
            <a:r>
              <a:rPr lang="en-US" dirty="0" err="1" smtClean="0"/>
              <a:t>Wilke</a:t>
            </a:r>
            <a:r>
              <a:rPr lang="en-US" dirty="0" smtClean="0"/>
              <a:t>, </a:t>
            </a:r>
            <a:r>
              <a:rPr lang="en-US" dirty="0" err="1" smtClean="0"/>
              <a:t>Katya</a:t>
            </a:r>
            <a:r>
              <a:rPr lang="en-US" dirty="0" smtClean="0"/>
              <a:t> </a:t>
            </a:r>
            <a:r>
              <a:rPr lang="en-US" dirty="0" err="1" smtClean="0"/>
              <a:t>Dribinsky</a:t>
            </a:r>
            <a:endParaRPr lang="en-US" dirty="0" smtClean="0"/>
          </a:p>
          <a:p>
            <a:r>
              <a:rPr lang="en-US" dirty="0" smtClean="0"/>
              <a:t>Colorado: Rob Knight, Doug </a:t>
            </a:r>
            <a:r>
              <a:rPr lang="en-US" dirty="0" err="1" smtClean="0"/>
              <a:t>Wendel</a:t>
            </a:r>
            <a:r>
              <a:rPr lang="en-US" dirty="0" smtClean="0">
                <a:solidFill>
                  <a:srgbClr val="3366FF"/>
                </a:solidFill>
              </a:rPr>
              <a:t>, </a:t>
            </a:r>
            <a:r>
              <a:rPr lang="en-US" dirty="0" smtClean="0">
                <a:solidFill>
                  <a:srgbClr val="000000"/>
                </a:solidFill>
              </a:rPr>
              <a:t>Robert Van Pelt, Gail Lesley Ackermann</a:t>
            </a:r>
          </a:p>
          <a:p>
            <a:r>
              <a:rPr lang="en-US" dirty="0" err="1" smtClean="0"/>
              <a:t>microBEnet</a:t>
            </a:r>
            <a:r>
              <a:rPr lang="en-US" dirty="0" smtClean="0"/>
              <a:t>: Hal Levin </a:t>
            </a:r>
            <a:br>
              <a:rPr lang="en-US" dirty="0" smtClean="0"/>
            </a:br>
            <a:r>
              <a:rPr lang="en-US" dirty="0" smtClean="0"/>
              <a:t>UC Davis: Jonathan </a:t>
            </a:r>
            <a:r>
              <a:rPr lang="en-US" dirty="0" err="1" smtClean="0"/>
              <a:t>Eisen</a:t>
            </a:r>
            <a:endParaRPr lang="en-US" dirty="0" smtClean="0"/>
          </a:p>
          <a:p>
            <a:r>
              <a:rPr lang="en-US" dirty="0" smtClean="0"/>
              <a:t>UMD-SOM,IGS: Lynn Schriml </a:t>
            </a:r>
          </a:p>
          <a:p>
            <a:r>
              <a:rPr lang="en-US" dirty="0" smtClean="0"/>
              <a:t>MBL: Mitch </a:t>
            </a:r>
            <a:r>
              <a:rPr lang="en-US" dirty="0" err="1" smtClean="0"/>
              <a:t>Sogin</a:t>
            </a:r>
            <a:r>
              <a:rPr lang="en-US" dirty="0" smtClean="0"/>
              <a:t>, Anna </a:t>
            </a:r>
            <a:r>
              <a:rPr lang="en-US" dirty="0" err="1" smtClean="0"/>
              <a:t>Shipunova</a:t>
            </a:r>
            <a:r>
              <a:rPr lang="en-US" dirty="0" smtClean="0"/>
              <a:t>, Sue </a:t>
            </a:r>
            <a:r>
              <a:rPr lang="en-US" dirty="0" err="1" smtClean="0"/>
              <a:t>Huse</a:t>
            </a:r>
            <a:endParaRPr lang="en-US" dirty="0" smtClean="0"/>
          </a:p>
          <a:p>
            <a:r>
              <a:rPr lang="en-US" dirty="0" smtClean="0"/>
              <a:t>Sloan: Paula </a:t>
            </a:r>
            <a:r>
              <a:rPr lang="en-US" dirty="0" err="1" smtClean="0"/>
              <a:t>Olsiewski</a:t>
            </a:r>
            <a:endParaRPr lang="en-US" dirty="0"/>
          </a:p>
        </p:txBody>
      </p:sp>
      <p:pic>
        <p:nvPicPr>
          <p:cNvPr id="4098" name="Picture 2"/>
          <p:cNvPicPr>
            <a:picLocks noChangeAspect="1" noChangeArrowheads="1"/>
          </p:cNvPicPr>
          <p:nvPr/>
        </p:nvPicPr>
        <p:blipFill>
          <a:blip r:embed="rId2" cstate="print"/>
          <a:srcRect/>
          <a:stretch>
            <a:fillRect/>
          </a:stretch>
        </p:blipFill>
        <p:spPr bwMode="auto">
          <a:xfrm>
            <a:off x="533400" y="685800"/>
            <a:ext cx="1066800" cy="1407886"/>
          </a:xfrm>
          <a:prstGeom prst="rect">
            <a:avLst/>
          </a:prstGeom>
          <a:noFill/>
          <a:ln w="9525">
            <a:solidFill>
              <a:schemeClr val="tx1"/>
            </a:solidFill>
            <a:miter lim="800000"/>
            <a:headEnd/>
            <a:tailEnd/>
          </a:ln>
        </p:spPr>
      </p:pic>
      <p:sp>
        <p:nvSpPr>
          <p:cNvPr id="6" name="Rectangle 5"/>
          <p:cNvSpPr/>
          <p:nvPr/>
        </p:nvSpPr>
        <p:spPr>
          <a:xfrm>
            <a:off x="0" y="2438400"/>
            <a:ext cx="2195922" cy="646331"/>
          </a:xfrm>
          <a:prstGeom prst="rect">
            <a:avLst/>
          </a:prstGeom>
        </p:spPr>
        <p:txBody>
          <a:bodyPr wrap="none">
            <a:spAutoFit/>
          </a:bodyPr>
          <a:lstStyle/>
          <a:p>
            <a:r>
              <a:rPr lang="en-US" b="1" dirty="0" err="1" smtClean="0"/>
              <a:t>Folker</a:t>
            </a:r>
            <a:r>
              <a:rPr lang="en-US" b="1" dirty="0" smtClean="0"/>
              <a:t> Meyer,</a:t>
            </a:r>
          </a:p>
          <a:p>
            <a:r>
              <a:rPr lang="en-US" b="1" dirty="0" smtClean="0"/>
              <a:t>University of Chicago</a:t>
            </a:r>
            <a:endParaRPr lang="en-US" dirty="0"/>
          </a:p>
        </p:txBody>
      </p:sp>
      <p:pic>
        <p:nvPicPr>
          <p:cNvPr id="4099" name="Picture 3"/>
          <p:cNvPicPr>
            <a:picLocks noChangeAspect="1" noChangeArrowheads="1"/>
          </p:cNvPicPr>
          <p:nvPr/>
        </p:nvPicPr>
        <p:blipFill>
          <a:blip r:embed="rId3" cstate="print"/>
          <a:srcRect/>
          <a:stretch>
            <a:fillRect/>
          </a:stretch>
        </p:blipFill>
        <p:spPr bwMode="auto">
          <a:xfrm>
            <a:off x="2362200" y="1219200"/>
            <a:ext cx="1133475" cy="1190625"/>
          </a:xfrm>
          <a:prstGeom prst="rect">
            <a:avLst/>
          </a:prstGeom>
          <a:noFill/>
          <a:ln w="9525">
            <a:solidFill>
              <a:schemeClr val="tx1"/>
            </a:solidFill>
            <a:miter lim="800000"/>
            <a:headEnd/>
            <a:tailEnd/>
          </a:ln>
        </p:spPr>
      </p:pic>
      <p:sp>
        <p:nvSpPr>
          <p:cNvPr id="8" name="Rectangle 7"/>
          <p:cNvSpPr/>
          <p:nvPr/>
        </p:nvSpPr>
        <p:spPr>
          <a:xfrm>
            <a:off x="2286000" y="2819400"/>
            <a:ext cx="2941703" cy="646331"/>
          </a:xfrm>
          <a:prstGeom prst="rect">
            <a:avLst/>
          </a:prstGeom>
        </p:spPr>
        <p:txBody>
          <a:bodyPr wrap="none">
            <a:spAutoFit/>
          </a:bodyPr>
          <a:lstStyle/>
          <a:p>
            <a:r>
              <a:rPr lang="en-US" b="1" dirty="0" smtClean="0"/>
              <a:t>Mitch </a:t>
            </a:r>
            <a:r>
              <a:rPr lang="en-US" b="1" dirty="0" err="1" smtClean="0"/>
              <a:t>Sogin</a:t>
            </a:r>
            <a:endParaRPr lang="en-US" b="1" dirty="0" smtClean="0"/>
          </a:p>
          <a:p>
            <a:r>
              <a:rPr lang="en-US" b="1" dirty="0" smtClean="0"/>
              <a:t>Marine Biological Laboratory</a:t>
            </a:r>
            <a:endParaRPr lang="en-US" dirty="0"/>
          </a:p>
        </p:txBody>
      </p:sp>
      <p:pic>
        <p:nvPicPr>
          <p:cNvPr id="4100" name="Picture 4"/>
          <p:cNvPicPr>
            <a:picLocks noChangeAspect="1" noChangeArrowheads="1"/>
          </p:cNvPicPr>
          <p:nvPr/>
        </p:nvPicPr>
        <p:blipFill>
          <a:blip r:embed="rId4" cstate="print"/>
          <a:srcRect/>
          <a:stretch>
            <a:fillRect/>
          </a:stretch>
        </p:blipFill>
        <p:spPr bwMode="auto">
          <a:xfrm>
            <a:off x="4267200" y="838200"/>
            <a:ext cx="1066800" cy="1302327"/>
          </a:xfrm>
          <a:prstGeom prst="rect">
            <a:avLst/>
          </a:prstGeom>
          <a:noFill/>
          <a:ln w="9525">
            <a:solidFill>
              <a:schemeClr val="tx1"/>
            </a:solidFill>
            <a:miter lim="800000"/>
            <a:headEnd/>
            <a:tailEnd/>
          </a:ln>
        </p:spPr>
      </p:pic>
      <p:sp>
        <p:nvSpPr>
          <p:cNvPr id="10" name="Rectangle 9"/>
          <p:cNvSpPr/>
          <p:nvPr/>
        </p:nvSpPr>
        <p:spPr>
          <a:xfrm>
            <a:off x="4114811" y="2514600"/>
            <a:ext cx="3124189" cy="646331"/>
          </a:xfrm>
          <a:prstGeom prst="rect">
            <a:avLst/>
          </a:prstGeom>
        </p:spPr>
        <p:txBody>
          <a:bodyPr wrap="none">
            <a:spAutoFit/>
          </a:bodyPr>
          <a:lstStyle/>
          <a:p>
            <a:r>
              <a:rPr lang="en-US" b="1" dirty="0" smtClean="0"/>
              <a:t>Rob Knight</a:t>
            </a:r>
          </a:p>
          <a:p>
            <a:r>
              <a:rPr lang="en-US" b="1" dirty="0" smtClean="0"/>
              <a:t>University of Colorado Boulder</a:t>
            </a:r>
            <a:endParaRPr lang="en-US" dirty="0"/>
          </a:p>
        </p:txBody>
      </p:sp>
      <p:pic>
        <p:nvPicPr>
          <p:cNvPr id="4101" name="Picture 5"/>
          <p:cNvPicPr>
            <a:picLocks noChangeAspect="1" noChangeArrowheads="1"/>
          </p:cNvPicPr>
          <p:nvPr/>
        </p:nvPicPr>
        <p:blipFill>
          <a:blip r:embed="rId5" cstate="print"/>
          <a:srcRect/>
          <a:stretch>
            <a:fillRect/>
          </a:stretch>
        </p:blipFill>
        <p:spPr bwMode="auto">
          <a:xfrm>
            <a:off x="6019800" y="609599"/>
            <a:ext cx="1371600" cy="1467853"/>
          </a:xfrm>
          <a:prstGeom prst="rect">
            <a:avLst/>
          </a:prstGeom>
          <a:noFill/>
          <a:ln w="9525">
            <a:solidFill>
              <a:schemeClr val="tx1"/>
            </a:solidFill>
            <a:miter lim="800000"/>
            <a:headEnd/>
            <a:tailEnd/>
          </a:ln>
        </p:spPr>
      </p:pic>
      <p:sp>
        <p:nvSpPr>
          <p:cNvPr id="12" name="Rectangle 11"/>
          <p:cNvSpPr/>
          <p:nvPr/>
        </p:nvSpPr>
        <p:spPr>
          <a:xfrm>
            <a:off x="5867400" y="2133600"/>
            <a:ext cx="4572000" cy="646331"/>
          </a:xfrm>
          <a:prstGeom prst="rect">
            <a:avLst/>
          </a:prstGeom>
        </p:spPr>
        <p:txBody>
          <a:bodyPr>
            <a:spAutoFit/>
          </a:bodyPr>
          <a:lstStyle/>
          <a:p>
            <a:r>
              <a:rPr lang="en-US" b="1" dirty="0" smtClean="0"/>
              <a:t>Jason </a:t>
            </a:r>
            <a:r>
              <a:rPr lang="en-US" b="1" dirty="0" err="1" smtClean="0"/>
              <a:t>Stajich</a:t>
            </a:r>
            <a:endParaRPr lang="en-US" b="1" dirty="0" smtClean="0"/>
          </a:p>
          <a:p>
            <a:r>
              <a:rPr lang="en-US" b="1" dirty="0" smtClean="0"/>
              <a:t>University of California Riverside</a:t>
            </a:r>
            <a:endParaRPr lang="en-US" dirty="0"/>
          </a:p>
        </p:txBody>
      </p:sp>
      <p:sp>
        <p:nvSpPr>
          <p:cNvPr id="13" name="Rectangle 12"/>
          <p:cNvSpPr/>
          <p:nvPr/>
        </p:nvSpPr>
        <p:spPr>
          <a:xfrm>
            <a:off x="2514600" y="304800"/>
            <a:ext cx="1696490" cy="523220"/>
          </a:xfrm>
          <a:prstGeom prst="rect">
            <a:avLst/>
          </a:prstGeom>
        </p:spPr>
        <p:txBody>
          <a:bodyPr wrap="none">
            <a:spAutoFit/>
          </a:bodyPr>
          <a:lstStyle/>
          <a:p>
            <a:r>
              <a:rPr lang="en-US" sz="2800" b="1" dirty="0" err="1" smtClean="0"/>
              <a:t>MoBeDAC</a:t>
            </a:r>
            <a:endParaRPr lang="en-US" sz="2800" b="1"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609600" y="381000"/>
            <a:ext cx="7620000" cy="1477328"/>
          </a:xfrm>
          <a:prstGeom prst="rect">
            <a:avLst/>
          </a:prstGeom>
          <a:noFill/>
          <a:ln w="57150">
            <a:solidFill>
              <a:srgbClr val="00B0F0"/>
            </a:solidFill>
          </a:ln>
        </p:spPr>
        <p:txBody>
          <a:bodyPr wrap="square" rtlCol="0">
            <a:spAutoFit/>
          </a:bodyPr>
          <a:lstStyle/>
          <a:p>
            <a:r>
              <a:rPr lang="en-US" b="1" dirty="0" smtClean="0"/>
              <a:t>Why Indoor ? </a:t>
            </a:r>
          </a:p>
          <a:p>
            <a:r>
              <a:rPr lang="en-US" dirty="0" smtClean="0"/>
              <a:t>     Microbial Composition and Diversity</a:t>
            </a:r>
          </a:p>
          <a:p>
            <a:r>
              <a:rPr lang="en-US" dirty="0" smtClean="0"/>
              <a:t>      Understanding relationship between Indoor Microbes and Human Health</a:t>
            </a:r>
          </a:p>
          <a:p>
            <a:r>
              <a:rPr lang="en-US" dirty="0" smtClean="0"/>
              <a:t>      Evaluating and comparing Built Environment microbial sequences</a:t>
            </a:r>
          </a:p>
          <a:p>
            <a:r>
              <a:rPr lang="en-US" dirty="0" smtClean="0"/>
              <a:t>       </a:t>
            </a:r>
            <a:endParaRPr lang="en-US" dirty="0"/>
          </a:p>
        </p:txBody>
      </p:sp>
      <p:pic>
        <p:nvPicPr>
          <p:cNvPr id="6" name="Picture 5"/>
          <p:cNvPicPr>
            <a:picLocks noChangeAspect="1"/>
          </p:cNvPicPr>
          <p:nvPr/>
        </p:nvPicPr>
        <p:blipFill>
          <a:blip r:embed="rId3" cstate="print"/>
          <a:srcRect l="3665" t="12524" r="79843" b="84060"/>
          <a:stretch>
            <a:fillRect/>
          </a:stretch>
        </p:blipFill>
        <p:spPr>
          <a:xfrm>
            <a:off x="5562600" y="6400801"/>
            <a:ext cx="2285994" cy="380999"/>
          </a:xfrm>
          <a:prstGeom prst="rect">
            <a:avLst/>
          </a:prstGeom>
        </p:spPr>
      </p:pic>
      <p:pic>
        <p:nvPicPr>
          <p:cNvPr id="7" name="Picture 6"/>
          <p:cNvPicPr>
            <a:picLocks noChangeAspect="1"/>
          </p:cNvPicPr>
          <p:nvPr/>
        </p:nvPicPr>
        <p:blipFill>
          <a:blip r:embed="rId3" cstate="print"/>
          <a:srcRect l="51307" t="25049" r="17541" b="45348"/>
          <a:stretch>
            <a:fillRect/>
          </a:stretch>
        </p:blipFill>
        <p:spPr>
          <a:xfrm>
            <a:off x="4953000" y="2819400"/>
            <a:ext cx="4267200" cy="3263153"/>
          </a:xfrm>
          <a:prstGeom prst="rect">
            <a:avLst/>
          </a:prstGeom>
        </p:spPr>
      </p:pic>
      <p:sp>
        <p:nvSpPr>
          <p:cNvPr id="8" name="TextBox 7"/>
          <p:cNvSpPr txBox="1"/>
          <p:nvPr/>
        </p:nvSpPr>
        <p:spPr>
          <a:xfrm>
            <a:off x="228600" y="2743200"/>
            <a:ext cx="4648200" cy="2031325"/>
          </a:xfrm>
          <a:prstGeom prst="rect">
            <a:avLst/>
          </a:prstGeom>
          <a:noFill/>
          <a:ln w="57150">
            <a:solidFill>
              <a:srgbClr val="00B0F0"/>
            </a:solidFill>
          </a:ln>
        </p:spPr>
        <p:txBody>
          <a:bodyPr wrap="square" rtlCol="0">
            <a:spAutoFit/>
          </a:bodyPr>
          <a:lstStyle/>
          <a:p>
            <a:r>
              <a:rPr lang="en-US" b="1" dirty="0" smtClean="0"/>
              <a:t>Why Expand the </a:t>
            </a:r>
            <a:r>
              <a:rPr lang="en-US" b="1" dirty="0" err="1" smtClean="0"/>
              <a:t>MIxS</a:t>
            </a:r>
            <a:r>
              <a:rPr lang="en-US" b="1" dirty="0" smtClean="0"/>
              <a:t> standard ? </a:t>
            </a:r>
          </a:p>
          <a:p>
            <a:r>
              <a:rPr lang="en-US" dirty="0" smtClean="0"/>
              <a:t>    The Built environment is a complex community</a:t>
            </a:r>
          </a:p>
          <a:p>
            <a:endParaRPr lang="en-US" dirty="0" smtClean="0"/>
          </a:p>
          <a:p>
            <a:r>
              <a:rPr lang="en-US" dirty="0" smtClean="0"/>
              <a:t>    Standard terminologies must be applied to each sequenced genome in order to carry out comparative analysis. </a:t>
            </a:r>
            <a:endParaRPr lang="en-US" dirty="0"/>
          </a:p>
        </p:txBody>
      </p:sp>
      <p:pic>
        <p:nvPicPr>
          <p:cNvPr id="9" name="Picture 8"/>
          <p:cNvPicPr>
            <a:picLocks noChangeAspect="1"/>
          </p:cNvPicPr>
          <p:nvPr/>
        </p:nvPicPr>
        <p:blipFill>
          <a:blip r:embed="rId3" cstate="print"/>
          <a:srcRect l="129" t="88646" r="54813" b="7206"/>
          <a:stretch>
            <a:fillRect/>
          </a:stretch>
        </p:blipFill>
        <p:spPr>
          <a:xfrm>
            <a:off x="2590800" y="6019800"/>
            <a:ext cx="6172200" cy="45720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cxnSp>
        <p:nvCxnSpPr>
          <p:cNvPr id="4" name="Straight Connector 3"/>
          <p:cNvCxnSpPr/>
          <p:nvPr/>
        </p:nvCxnSpPr>
        <p:spPr>
          <a:xfrm>
            <a:off x="7924800" y="1143000"/>
            <a:ext cx="914400" cy="533400"/>
          </a:xfrm>
          <a:prstGeom prst="line">
            <a:avLst/>
          </a:prstGeom>
          <a:ln w="63500" cmpd="tri">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7772400" y="762000"/>
            <a:ext cx="914400" cy="533400"/>
          </a:xfrm>
          <a:prstGeom prst="line">
            <a:avLst/>
          </a:prstGeom>
          <a:ln w="63500" cmpd="tri">
            <a:solidFill>
              <a:srgbClr val="00B0F0"/>
            </a:solidFill>
            <a:tailEnd type="stealth"/>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8077200" y="1524000"/>
            <a:ext cx="914400" cy="533400"/>
          </a:xfrm>
          <a:prstGeom prst="line">
            <a:avLst/>
          </a:prstGeom>
          <a:ln w="63500" cmpd="tri">
            <a:solidFill>
              <a:srgbClr val="00B0F0"/>
            </a:solidFill>
            <a:tailEnd type="stealth"/>
          </a:ln>
        </p:spPr>
        <p:style>
          <a:lnRef idx="1">
            <a:schemeClr val="accent1"/>
          </a:lnRef>
          <a:fillRef idx="0">
            <a:schemeClr val="accent1"/>
          </a:fillRef>
          <a:effectRef idx="0">
            <a:schemeClr val="accent1"/>
          </a:effectRef>
          <a:fontRef idx="minor">
            <a:schemeClr val="tx1"/>
          </a:fontRef>
        </p:style>
      </p:cxnSp>
      <p:pic>
        <p:nvPicPr>
          <p:cNvPr id="7" name="Picture 2"/>
          <p:cNvPicPr>
            <a:picLocks noChangeAspect="1" noChangeArrowheads="1"/>
          </p:cNvPicPr>
          <p:nvPr/>
        </p:nvPicPr>
        <p:blipFill>
          <a:blip r:embed="rId3" cstate="print"/>
          <a:srcRect/>
          <a:stretch>
            <a:fillRect/>
          </a:stretch>
        </p:blipFill>
        <p:spPr bwMode="auto">
          <a:xfrm>
            <a:off x="228600" y="762000"/>
            <a:ext cx="7924800" cy="5855640"/>
          </a:xfrm>
          <a:prstGeom prst="rect">
            <a:avLst/>
          </a:prstGeom>
          <a:noFill/>
          <a:ln w="9525">
            <a:noFill/>
            <a:miter lim="800000"/>
            <a:headEnd/>
            <a:tailEnd/>
          </a:ln>
        </p:spPr>
      </p:pic>
      <p:pic>
        <p:nvPicPr>
          <p:cNvPr id="8" name="Picture 7" descr="MIxSlogo.png"/>
          <p:cNvPicPr>
            <a:picLocks noChangeAspect="1"/>
          </p:cNvPicPr>
          <p:nvPr/>
        </p:nvPicPr>
        <p:blipFill>
          <a:blip r:embed="rId4" cstate="print"/>
          <a:stretch>
            <a:fillRect/>
          </a:stretch>
        </p:blipFill>
        <p:spPr>
          <a:xfrm>
            <a:off x="3581400" y="0"/>
            <a:ext cx="1053947" cy="10668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extBox 3"/>
          <p:cNvSpPr txBox="1"/>
          <p:nvPr/>
        </p:nvSpPr>
        <p:spPr>
          <a:xfrm>
            <a:off x="228600" y="381000"/>
            <a:ext cx="8686800" cy="461665"/>
          </a:xfrm>
          <a:prstGeom prst="rect">
            <a:avLst/>
          </a:prstGeom>
          <a:solidFill>
            <a:srgbClr val="00B0F0"/>
          </a:solidFill>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400" b="1" dirty="0" smtClean="0">
                <a:solidFill>
                  <a:schemeClr val="tx1"/>
                </a:solidFill>
              </a:rPr>
              <a:t>Building a minimal metadata description of the built environment</a:t>
            </a:r>
            <a:endParaRPr lang="en-US" sz="2400" b="1" dirty="0">
              <a:solidFill>
                <a:schemeClr val="tx1"/>
              </a:solidFill>
            </a:endParaRPr>
          </a:p>
        </p:txBody>
      </p:sp>
      <p:sp>
        <p:nvSpPr>
          <p:cNvPr id="5" name="TextBox 4"/>
          <p:cNvSpPr txBox="1"/>
          <p:nvPr/>
        </p:nvSpPr>
        <p:spPr>
          <a:xfrm>
            <a:off x="381000" y="1066800"/>
            <a:ext cx="8305800" cy="2585323"/>
          </a:xfrm>
          <a:prstGeom prst="rect">
            <a:avLst/>
          </a:prstGeom>
          <a:solidFill>
            <a:schemeClr val="bg1"/>
          </a:solidFill>
          <a:ln w="76200">
            <a:solidFill>
              <a:srgbClr val="00B0F0"/>
            </a:solidFill>
          </a:ln>
        </p:spPr>
        <p:txBody>
          <a:bodyPr wrap="square" rtlCol="0">
            <a:spAutoFit/>
          </a:bodyPr>
          <a:lstStyle/>
          <a:p>
            <a:r>
              <a:rPr lang="en-US" b="1" dirty="0" smtClean="0"/>
              <a:t>Current Steps: </a:t>
            </a:r>
          </a:p>
          <a:p>
            <a:r>
              <a:rPr lang="en-US" dirty="0" smtClean="0"/>
              <a:t>-- identify reported metadata from literature, SRA</a:t>
            </a:r>
          </a:p>
          <a:p>
            <a:r>
              <a:rPr lang="en-US" dirty="0" smtClean="0"/>
              <a:t>-- solicit Sloan BE community input (Jessica Green, Lew Harriman, Jordan </a:t>
            </a:r>
            <a:r>
              <a:rPr lang="en-US" dirty="0" err="1" smtClean="0"/>
              <a:t>Peccia</a:t>
            </a:r>
            <a:r>
              <a:rPr lang="en-US" dirty="0" smtClean="0"/>
              <a:t>)</a:t>
            </a:r>
          </a:p>
          <a:p>
            <a:r>
              <a:rPr lang="en-US" dirty="0" smtClean="0"/>
              <a:t>-- formulate initial Built Environment package </a:t>
            </a:r>
          </a:p>
          <a:p>
            <a:r>
              <a:rPr lang="en-US" dirty="0" smtClean="0"/>
              <a:t>-- present initial metadata terms, definitions at GSC meeting</a:t>
            </a:r>
          </a:p>
          <a:p>
            <a:r>
              <a:rPr lang="en-US" dirty="0" smtClean="0"/>
              <a:t>-- coordinate with </a:t>
            </a:r>
            <a:r>
              <a:rPr lang="en-US" dirty="0" err="1" smtClean="0"/>
              <a:t>MIxS</a:t>
            </a:r>
            <a:r>
              <a:rPr lang="en-US" dirty="0" smtClean="0"/>
              <a:t> working group</a:t>
            </a:r>
          </a:p>
          <a:p>
            <a:r>
              <a:rPr lang="en-US" dirty="0" smtClean="0"/>
              <a:t>-- finalize BE </a:t>
            </a:r>
            <a:r>
              <a:rPr lang="en-US" dirty="0" err="1" smtClean="0"/>
              <a:t>env</a:t>
            </a:r>
            <a:r>
              <a:rPr lang="en-US" dirty="0" smtClean="0"/>
              <a:t> package</a:t>
            </a:r>
          </a:p>
          <a:p>
            <a:r>
              <a:rPr lang="en-US" dirty="0" smtClean="0"/>
              <a:t>-- procure approve from GSC </a:t>
            </a:r>
            <a:r>
              <a:rPr lang="en-US" dirty="0" err="1" smtClean="0"/>
              <a:t>MIxS</a:t>
            </a:r>
            <a:r>
              <a:rPr lang="en-US" dirty="0" smtClean="0"/>
              <a:t> group leader : </a:t>
            </a:r>
            <a:r>
              <a:rPr lang="en-US" dirty="0" err="1" smtClean="0"/>
              <a:t>Pelin</a:t>
            </a:r>
            <a:r>
              <a:rPr lang="en-US" dirty="0" smtClean="0"/>
              <a:t> </a:t>
            </a:r>
            <a:r>
              <a:rPr lang="en-US" dirty="0" err="1" smtClean="0"/>
              <a:t>Yilmez</a:t>
            </a:r>
            <a:endParaRPr lang="en-US" dirty="0" smtClean="0"/>
          </a:p>
          <a:p>
            <a:endParaRPr lang="en-US" dirty="0"/>
          </a:p>
        </p:txBody>
      </p:sp>
      <p:sp>
        <p:nvSpPr>
          <p:cNvPr id="6" name="Rectangle 5"/>
          <p:cNvSpPr/>
          <p:nvPr/>
        </p:nvSpPr>
        <p:spPr>
          <a:xfrm>
            <a:off x="1600200" y="3886200"/>
            <a:ext cx="6400800" cy="1200329"/>
          </a:xfrm>
          <a:prstGeom prst="rect">
            <a:avLst/>
          </a:prstGeom>
          <a:solidFill>
            <a:schemeClr val="bg1"/>
          </a:solidFill>
          <a:ln w="76200">
            <a:solidFill>
              <a:srgbClr val="00B0F0"/>
            </a:solidFill>
          </a:ln>
        </p:spPr>
        <p:txBody>
          <a:bodyPr wrap="square" rtlCol="0">
            <a:spAutoFit/>
          </a:bodyPr>
          <a:lstStyle/>
          <a:p>
            <a:r>
              <a:rPr lang="en-US" b="1" dirty="0" smtClean="0"/>
              <a:t>Next Steps: </a:t>
            </a:r>
          </a:p>
          <a:p>
            <a:r>
              <a:rPr lang="en-US" dirty="0" smtClean="0"/>
              <a:t>-- distribute to BE community: </a:t>
            </a:r>
            <a:r>
              <a:rPr lang="en-US" dirty="0" err="1" smtClean="0"/>
              <a:t>microbe.net</a:t>
            </a:r>
            <a:endParaRPr lang="en-US" dirty="0" smtClean="0"/>
          </a:p>
          <a:p>
            <a:r>
              <a:rPr lang="en-US" dirty="0" smtClean="0"/>
              <a:t>-- incorporate BE package into </a:t>
            </a:r>
            <a:r>
              <a:rPr lang="en-US" dirty="0" err="1" smtClean="0"/>
              <a:t>MIxS</a:t>
            </a:r>
            <a:r>
              <a:rPr lang="en-US" dirty="0" smtClean="0"/>
              <a:t> packages</a:t>
            </a:r>
          </a:p>
          <a:p>
            <a:r>
              <a:rPr lang="en-US" dirty="0" smtClean="0"/>
              <a:t>-- utilize BE package to annotate </a:t>
            </a:r>
            <a:r>
              <a:rPr lang="en-US" dirty="0" err="1" smtClean="0"/>
              <a:t>MoBeDAC</a:t>
            </a:r>
            <a:r>
              <a:rPr lang="en-US" dirty="0" smtClean="0"/>
              <a:t> datasets </a:t>
            </a:r>
            <a:endParaRPr lang="en-US" dirty="0"/>
          </a:p>
        </p:txBody>
      </p:sp>
      <p:pic>
        <p:nvPicPr>
          <p:cNvPr id="29697" name="Picture 1"/>
          <p:cNvPicPr>
            <a:picLocks noChangeAspect="1" noChangeArrowheads="1"/>
          </p:cNvPicPr>
          <p:nvPr/>
        </p:nvPicPr>
        <p:blipFill>
          <a:blip r:embed="rId3" cstate="print"/>
          <a:srcRect l="12299" t="20833" r="36164" b="43750"/>
          <a:stretch>
            <a:fillRect/>
          </a:stretch>
        </p:blipFill>
        <p:spPr bwMode="auto">
          <a:xfrm>
            <a:off x="4800600" y="5179868"/>
            <a:ext cx="4343400" cy="1678132"/>
          </a:xfrm>
          <a:prstGeom prst="rect">
            <a:avLst/>
          </a:prstGeom>
          <a:noFill/>
          <a:ln w="9525">
            <a:noFill/>
            <a:miter lim="800000"/>
            <a:headEnd/>
            <a:tailEnd/>
          </a:ln>
        </p:spPr>
      </p:pic>
      <p:sp>
        <p:nvSpPr>
          <p:cNvPr id="7" name="TextBox 6"/>
          <p:cNvSpPr txBox="1"/>
          <p:nvPr/>
        </p:nvSpPr>
        <p:spPr>
          <a:xfrm>
            <a:off x="838200" y="5181600"/>
            <a:ext cx="1219200" cy="461665"/>
          </a:xfrm>
          <a:prstGeom prst="rect">
            <a:avLst/>
          </a:prstGeom>
          <a:solidFill>
            <a:srgbClr val="00B0F0"/>
          </a:solidFill>
          <a:ln>
            <a:solidFill>
              <a:schemeClr val="tx1"/>
            </a:solidFill>
          </a:ln>
        </p:spPr>
        <p:txBody>
          <a:bodyPr wrap="square" rtlCol="0">
            <a:spAutoFit/>
          </a:bodyPr>
          <a:lstStyle/>
          <a:p>
            <a:r>
              <a:rPr lang="en-US" sz="2400" b="1" dirty="0" smtClean="0"/>
              <a:t>BE Core</a:t>
            </a:r>
            <a:endParaRPr lang="en-US" sz="2400" b="1" dirty="0"/>
          </a:p>
        </p:txBody>
      </p:sp>
      <p:graphicFrame>
        <p:nvGraphicFramePr>
          <p:cNvPr id="8" name="Table 7"/>
          <p:cNvGraphicFramePr>
            <a:graphicFrameLocks noGrp="1"/>
          </p:cNvGraphicFramePr>
          <p:nvPr/>
        </p:nvGraphicFramePr>
        <p:xfrm>
          <a:off x="228600" y="5791200"/>
          <a:ext cx="3733800" cy="304800"/>
        </p:xfrm>
        <a:graphic>
          <a:graphicData uri="http://schemas.openxmlformats.org/drawingml/2006/table">
            <a:tbl>
              <a:tblPr/>
              <a:tblGrid>
                <a:gridCol w="3733800"/>
              </a:tblGrid>
              <a:tr h="278765">
                <a:tc>
                  <a:txBody>
                    <a:bodyPr/>
                    <a:lstStyle/>
                    <a:p>
                      <a:pPr algn="ctr" fontAlgn="b"/>
                      <a:r>
                        <a:rPr lang="en-US" sz="2000" b="1" i="0" u="none" strike="noStrike" smtClean="0">
                          <a:latin typeface="Arial"/>
                        </a:rPr>
                        <a:t>environmental</a:t>
                      </a:r>
                      <a:r>
                        <a:rPr lang="en-US" sz="2000" b="1" i="0" u="none" strike="noStrike" baseline="0" smtClean="0">
                          <a:latin typeface="Arial"/>
                        </a:rPr>
                        <a:t> package</a:t>
                      </a:r>
                      <a:r>
                        <a:rPr lang="en-US" sz="2000" b="1" i="0" u="none" strike="noStrike" smtClean="0">
                          <a:latin typeface="Arial"/>
                        </a:rPr>
                        <a:t>-air</a:t>
                      </a:r>
                      <a:endParaRPr lang="en-US" sz="2000" b="1" i="0" u="none" strike="noStrike" dirty="0">
                        <a:latin typeface="Arial"/>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bl>
          </a:graphicData>
        </a:graphic>
      </p:graphicFrame>
      <p:graphicFrame>
        <p:nvGraphicFramePr>
          <p:cNvPr id="9" name="Table 8"/>
          <p:cNvGraphicFramePr>
            <a:graphicFrameLocks noGrp="1"/>
          </p:cNvGraphicFramePr>
          <p:nvPr/>
        </p:nvGraphicFramePr>
        <p:xfrm>
          <a:off x="152400" y="6096000"/>
          <a:ext cx="2971800" cy="323850"/>
        </p:xfrm>
        <a:graphic>
          <a:graphicData uri="http://schemas.openxmlformats.org/drawingml/2006/table">
            <a:tbl>
              <a:tblPr/>
              <a:tblGrid>
                <a:gridCol w="2971800"/>
              </a:tblGrid>
              <a:tr h="323850">
                <a:tc>
                  <a:txBody>
                    <a:bodyPr/>
                    <a:lstStyle/>
                    <a:p>
                      <a:pPr algn="l" fontAlgn="b"/>
                      <a:r>
                        <a:rPr lang="en-US" sz="2000" b="1" i="0" u="none" strike="noStrike" dirty="0">
                          <a:latin typeface="Arial"/>
                        </a:rPr>
                        <a:t>BE- building properties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bl>
          </a:graphicData>
        </a:graphic>
      </p:graphicFrame>
      <p:graphicFrame>
        <p:nvGraphicFramePr>
          <p:cNvPr id="10" name="Table 9"/>
          <p:cNvGraphicFramePr>
            <a:graphicFrameLocks noGrp="1"/>
          </p:cNvGraphicFramePr>
          <p:nvPr/>
        </p:nvGraphicFramePr>
        <p:xfrm>
          <a:off x="228600" y="6477000"/>
          <a:ext cx="2971800" cy="323850"/>
        </p:xfrm>
        <a:graphic>
          <a:graphicData uri="http://schemas.openxmlformats.org/drawingml/2006/table">
            <a:tbl>
              <a:tblPr/>
              <a:tblGrid>
                <a:gridCol w="2971800"/>
              </a:tblGrid>
              <a:tr h="323850">
                <a:tc>
                  <a:txBody>
                    <a:bodyPr/>
                    <a:lstStyle/>
                    <a:p>
                      <a:pPr algn="l" fontAlgn="b"/>
                      <a:r>
                        <a:rPr lang="en-US" sz="2000" b="1" i="0" u="none" strike="noStrike" dirty="0">
                          <a:latin typeface="Arial"/>
                        </a:rPr>
                        <a:t>BE - sample properties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76200" y="457200"/>
          <a:ext cx="9144000" cy="5943603"/>
        </p:xfrm>
        <a:graphic>
          <a:graphicData uri="http://schemas.openxmlformats.org/drawingml/2006/table">
            <a:tbl>
              <a:tblPr/>
              <a:tblGrid>
                <a:gridCol w="1680436"/>
                <a:gridCol w="2573642"/>
                <a:gridCol w="1003722"/>
                <a:gridCol w="2743200"/>
                <a:gridCol w="1143000"/>
              </a:tblGrid>
              <a:tr h="319786">
                <a:tc>
                  <a:txBody>
                    <a:bodyPr/>
                    <a:lstStyle/>
                    <a:p>
                      <a:pPr algn="l" fontAlgn="b"/>
                      <a:r>
                        <a:rPr lang="en-US" sz="1200" b="1" i="0" u="none" strike="noStrike" dirty="0">
                          <a:latin typeface="Arial"/>
                        </a:rPr>
                        <a:t>package item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200" b="1" i="0" u="none" strike="noStrike">
                          <a:latin typeface="Arial"/>
                        </a:rPr>
                        <a:t>definition</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200" b="1" i="0" u="none" strike="noStrike">
                          <a:latin typeface="Arial"/>
                        </a:rPr>
                        <a:t>requirement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200" b="1" i="0" u="none" strike="noStrike">
                          <a:latin typeface="Arial"/>
                        </a:rPr>
                        <a:t>value syntax</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200" b="1" i="0" u="none" strike="noStrike">
                          <a:latin typeface="Arial"/>
                        </a:rPr>
                        <a:t>occurrance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r h="749842">
                <a:tc>
                  <a:txBody>
                    <a:bodyPr/>
                    <a:lstStyle/>
                    <a:p>
                      <a:pPr algn="l" fontAlgn="b"/>
                      <a:r>
                        <a:rPr lang="en-US" sz="1200" b="0" i="0" u="none" strike="noStrike">
                          <a:solidFill>
                            <a:srgbClr val="000000"/>
                          </a:solidFill>
                          <a:latin typeface="Arial"/>
                        </a:rPr>
                        <a:t>surface material</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surface materials at the point of sampling </a:t>
                      </a:r>
                      <a:br>
                        <a:rPr lang="en-US" sz="1200" b="0" i="0" u="none" strike="noStrike">
                          <a:latin typeface="Arial"/>
                        </a:rPr>
                      </a:br>
                      <a:endParaRPr lang="en-US" sz="1200" b="0" i="0" u="none" strike="noStrike">
                        <a:latin typeface="Arial"/>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[concrete|wood|stone|tile|plastic|glass|vinyl|metal|carpet|stainless steel|paint|cinder blocks|hay bales|stucco|adobe]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749842">
                <a:tc>
                  <a:txBody>
                    <a:bodyPr/>
                    <a:lstStyle/>
                    <a:p>
                      <a:pPr algn="l" fontAlgn="b"/>
                      <a:r>
                        <a:rPr lang="en-US" sz="1200" b="0" i="0" u="none" strike="noStrike">
                          <a:solidFill>
                            <a:srgbClr val="000000"/>
                          </a:solidFill>
                          <a:latin typeface="Arial"/>
                        </a:rPr>
                        <a:t>surface-air contaminant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dirty="0">
                          <a:latin typeface="Arial"/>
                        </a:rPr>
                        <a:t>contaminant</a:t>
                      </a:r>
                      <a:r>
                        <a:rPr lang="en-US" sz="1200" b="0" i="0" u="none" strike="noStrike" dirty="0">
                          <a:latin typeface="Arial"/>
                        </a:rPr>
                        <a:t> identified on surface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[dust|organic matter|particulate matter|volatile organic compounds|biological contaminants|radon|nutrients|biocides]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M</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62382">
                <a:tc>
                  <a:txBody>
                    <a:bodyPr/>
                    <a:lstStyle/>
                    <a:p>
                      <a:pPr algn="l" fontAlgn="b"/>
                      <a:r>
                        <a:rPr lang="en-US" sz="1200" b="0" i="0" u="none" strike="noStrike">
                          <a:solidFill>
                            <a:srgbClr val="000000"/>
                          </a:solidFill>
                          <a:latin typeface="Arial"/>
                        </a:rPr>
                        <a:t> relative air humidity</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partial vapor and air pressure, density of the vapor and air, or by the actual mass of the vapor and air.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a:rPr>
                        <a:t>{float} {unit}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62382">
                <a:tc>
                  <a:txBody>
                    <a:bodyPr/>
                    <a:lstStyle/>
                    <a:p>
                      <a:pPr algn="l" fontAlgn="b"/>
                      <a:r>
                        <a:rPr lang="en-US" sz="1200" b="0" i="0" u="none" strike="noStrike">
                          <a:solidFill>
                            <a:srgbClr val="000000"/>
                          </a:solidFill>
                          <a:latin typeface="Arial"/>
                        </a:rPr>
                        <a:t>absolute air humidity</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actual mass of water vapor - mh20 - present in the air water vapor mixture.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a:rPr>
                        <a:t>{float} {unit} [kg|lb]</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74921">
                <a:tc>
                  <a:txBody>
                    <a:bodyPr/>
                    <a:lstStyle/>
                    <a:p>
                      <a:pPr algn="l" fontAlgn="b"/>
                      <a:r>
                        <a:rPr lang="en-US" sz="1200" b="0" i="0" u="none" strike="noStrike">
                          <a:solidFill>
                            <a:srgbClr val="000000"/>
                          </a:solidFill>
                          <a:latin typeface="Arial"/>
                        </a:rPr>
                        <a:t>surface humidity</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solidFill>
                            <a:srgbClr val="000000"/>
                          </a:solidFill>
                          <a:latin typeface="Arial"/>
                        </a:rPr>
                        <a:t>surfaces: water activity as a function of air and material moisture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a:rPr>
                        <a:t>{float} {unit}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74921">
                <a:tc>
                  <a:txBody>
                    <a:bodyPr/>
                    <a:lstStyle/>
                    <a:p>
                      <a:pPr algn="l" fontAlgn="b"/>
                      <a:r>
                        <a:rPr lang="en-US" sz="1200" b="0" i="0" u="none" strike="noStrike">
                          <a:solidFill>
                            <a:srgbClr val="000000"/>
                          </a:solidFill>
                          <a:latin typeface="Arial"/>
                        </a:rPr>
                        <a:t>air temperature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temperature of the air at the time of sampling</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a:rPr>
                        <a:t>{float} {unit} [deg C]</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374921">
                <a:tc>
                  <a:txBody>
                    <a:bodyPr/>
                    <a:lstStyle/>
                    <a:p>
                      <a:pPr algn="l" fontAlgn="b"/>
                      <a:r>
                        <a:rPr lang="en-US" sz="1200" b="0" i="0" u="none" strike="noStrike">
                          <a:solidFill>
                            <a:srgbClr val="000000"/>
                          </a:solidFill>
                          <a:latin typeface="Arial"/>
                        </a:rPr>
                        <a:t>surface temperature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temperature of the surface at the time of sampling</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dirty="0">
                          <a:solidFill>
                            <a:srgbClr val="000000"/>
                          </a:solidFill>
                          <a:latin typeface="Arial"/>
                        </a:rPr>
                        <a:t>{float} {unit} [deg C]</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dirty="0">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87461">
                <a:tc>
                  <a:txBody>
                    <a:bodyPr/>
                    <a:lstStyle/>
                    <a:p>
                      <a:pPr algn="l" fontAlgn="b"/>
                      <a:r>
                        <a:rPr lang="en-US" sz="1200" b="0" i="0" u="none" strike="noStrike">
                          <a:solidFill>
                            <a:srgbClr val="000000"/>
                          </a:solidFill>
                          <a:latin typeface="Arial"/>
                        </a:rPr>
                        <a:t>surface moisture pH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pH measurement of surface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a:rPr>
                        <a:t>{integer [0-14]}</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749842">
                <a:tc>
                  <a:txBody>
                    <a:bodyPr/>
                    <a:lstStyle/>
                    <a:p>
                      <a:pPr algn="l" fontAlgn="b"/>
                      <a:r>
                        <a:rPr lang="en-US" sz="1200" b="0" i="0" u="none" strike="noStrike">
                          <a:latin typeface="Arial"/>
                        </a:rPr>
                        <a:t>building occupancy type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The primary function for which a building or discrete part of a building is intended to be used</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[office|market|restaurant|residence|school|residential|commercial|low rise|high rise|wood framed|office|health care|school|airport|sports complex]</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M</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187461">
                <a:tc>
                  <a:txBody>
                    <a:bodyPr/>
                    <a:lstStyle/>
                    <a:p>
                      <a:pPr algn="l" fontAlgn="b"/>
                      <a:r>
                        <a:rPr lang="en-US" sz="1200" b="0" i="0" u="none" strike="noStrike">
                          <a:solidFill>
                            <a:srgbClr val="000000"/>
                          </a:solidFill>
                          <a:latin typeface="Arial"/>
                        </a:rPr>
                        <a:t>surface moisture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water held on a surface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 </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749842">
                <a:tc>
                  <a:txBody>
                    <a:bodyPr/>
                    <a:lstStyle/>
                    <a:p>
                      <a:pPr algn="l" fontAlgn="b"/>
                      <a:r>
                        <a:rPr lang="en-US" sz="1200" b="0" i="0" u="none" strike="noStrike">
                          <a:solidFill>
                            <a:srgbClr val="000000"/>
                          </a:solidFill>
                          <a:latin typeface="Arial"/>
                        </a:rPr>
                        <a:t>dew point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the temperature to which a given parcel of humid air must be cooled, at constant barometric pressure, for water vapor to condense into water.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200" b="0" i="0" u="none" strike="noStrike">
                          <a:latin typeface="Arial"/>
                        </a:rPr>
                        <a:t>X</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a:solidFill>
                            <a:srgbClr val="000000"/>
                          </a:solidFill>
                          <a:latin typeface="Arial"/>
                        </a:rPr>
                        <a:t>{float} {unit} [deg C]</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200" b="0" i="0" u="none" strike="noStrike" dirty="0">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
        <p:nvSpPr>
          <p:cNvPr id="3" name="TextBox 2"/>
          <p:cNvSpPr txBox="1"/>
          <p:nvPr/>
        </p:nvSpPr>
        <p:spPr>
          <a:xfrm>
            <a:off x="1143000" y="6477000"/>
            <a:ext cx="7467600" cy="307777"/>
          </a:xfrm>
          <a:prstGeom prst="rect">
            <a:avLst/>
          </a:prstGeom>
          <a:solidFill>
            <a:srgbClr val="00B0F0"/>
          </a:solidFill>
          <a:ln>
            <a:solidFill>
              <a:schemeClr val="tx1"/>
            </a:solidFill>
          </a:ln>
        </p:spPr>
        <p:txBody>
          <a:bodyPr wrap="square" rtlCol="0">
            <a:spAutoFit/>
          </a:bodyPr>
          <a:lstStyle/>
          <a:p>
            <a:r>
              <a:rPr lang="en-US" sz="1400" dirty="0" smtClean="0"/>
              <a:t>mandatory (M), optional (X), environment-dependent (E) or not applicable (-), NA : not applicable</a:t>
            </a:r>
            <a:endParaRPr lang="en-US" sz="1400" dirty="0"/>
          </a:p>
        </p:txBody>
      </p:sp>
      <p:cxnSp>
        <p:nvCxnSpPr>
          <p:cNvPr id="4" name="Straight Arrow Connector 3"/>
          <p:cNvCxnSpPr/>
          <p:nvPr/>
        </p:nvCxnSpPr>
        <p:spPr>
          <a:xfrm>
            <a:off x="4495800" y="6248400"/>
            <a:ext cx="304800" cy="2286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810000" y="0"/>
            <a:ext cx="1219200" cy="461665"/>
          </a:xfrm>
          <a:prstGeom prst="rect">
            <a:avLst/>
          </a:prstGeom>
          <a:solidFill>
            <a:srgbClr val="00B0F0"/>
          </a:solidFill>
          <a:ln>
            <a:solidFill>
              <a:schemeClr val="tx1"/>
            </a:solidFill>
          </a:ln>
        </p:spPr>
        <p:txBody>
          <a:bodyPr wrap="square" rtlCol="0">
            <a:spAutoFit/>
          </a:bodyPr>
          <a:lstStyle/>
          <a:p>
            <a:r>
              <a:rPr lang="en-US" sz="2400" b="1" dirty="0" smtClean="0"/>
              <a:t>BE Core</a:t>
            </a:r>
            <a:endParaRPr lang="en-US" sz="2400"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2819400" y="533400"/>
          <a:ext cx="3505200" cy="304800"/>
        </p:xfrm>
        <a:graphic>
          <a:graphicData uri="http://schemas.openxmlformats.org/drawingml/2006/table">
            <a:tbl>
              <a:tblPr/>
              <a:tblGrid>
                <a:gridCol w="3505200"/>
              </a:tblGrid>
              <a:tr h="278765">
                <a:tc>
                  <a:txBody>
                    <a:bodyPr/>
                    <a:lstStyle/>
                    <a:p>
                      <a:pPr algn="ctr" fontAlgn="b"/>
                      <a:r>
                        <a:rPr lang="en-US" sz="2000" b="1" i="0" u="none" strike="noStrike" dirty="0" smtClean="0">
                          <a:latin typeface="Arial"/>
                        </a:rPr>
                        <a:t>environmental</a:t>
                      </a:r>
                      <a:r>
                        <a:rPr lang="en-US" sz="2000" b="1" i="0" u="none" strike="noStrike" baseline="0" dirty="0" smtClean="0">
                          <a:latin typeface="Arial"/>
                        </a:rPr>
                        <a:t> package</a:t>
                      </a:r>
                      <a:r>
                        <a:rPr lang="en-US" sz="2000" b="1" i="0" u="none" strike="noStrike" dirty="0" smtClean="0">
                          <a:latin typeface="Arial"/>
                        </a:rPr>
                        <a:t> </a:t>
                      </a:r>
                      <a:r>
                        <a:rPr lang="en-US" sz="2000" b="1" i="0" u="none" strike="noStrike" dirty="0">
                          <a:latin typeface="Arial"/>
                        </a:rPr>
                        <a:t>-air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bl>
          </a:graphicData>
        </a:graphic>
      </p:graphicFrame>
      <p:graphicFrame>
        <p:nvGraphicFramePr>
          <p:cNvPr id="5" name="Table 4"/>
          <p:cNvGraphicFramePr>
            <a:graphicFrameLocks noGrp="1"/>
          </p:cNvGraphicFramePr>
          <p:nvPr/>
        </p:nvGraphicFramePr>
        <p:xfrm>
          <a:off x="152401" y="1752600"/>
          <a:ext cx="8839198" cy="2827541"/>
        </p:xfrm>
        <a:graphic>
          <a:graphicData uri="http://schemas.openxmlformats.org/drawingml/2006/table">
            <a:tbl>
              <a:tblPr/>
              <a:tblGrid>
                <a:gridCol w="1447799"/>
                <a:gridCol w="2664477"/>
                <a:gridCol w="1126852"/>
                <a:gridCol w="2555439"/>
                <a:gridCol w="1044631"/>
              </a:tblGrid>
              <a:tr h="267222">
                <a:tc>
                  <a:txBody>
                    <a:bodyPr/>
                    <a:lstStyle/>
                    <a:p>
                      <a:pPr algn="l" fontAlgn="b"/>
                      <a:r>
                        <a:rPr lang="en-US" sz="1400" b="1" i="0" u="none" strike="noStrike" dirty="0">
                          <a:latin typeface="Arial"/>
                        </a:rPr>
                        <a:t>package item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400" b="1" i="0" u="none" strike="noStrike">
                          <a:latin typeface="Arial"/>
                        </a:rPr>
                        <a:t>definition</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400" b="1" i="0" u="none" strike="noStrike">
                          <a:latin typeface="Arial"/>
                        </a:rPr>
                        <a:t>requirement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400" b="1" i="0" u="none" strike="noStrike">
                          <a:latin typeface="Arial"/>
                        </a:rPr>
                        <a:t>value syntax</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l" fontAlgn="b"/>
                      <a:r>
                        <a:rPr lang="en-US" sz="1400" b="1" i="0" u="none" strike="noStrike" dirty="0" smtClean="0">
                          <a:latin typeface="Arial"/>
                        </a:rPr>
                        <a:t>Occurrence</a:t>
                      </a:r>
                      <a:endParaRPr lang="en-US" sz="1400" b="1" i="0" u="none" strike="noStrike" dirty="0">
                        <a:latin typeface="Arial"/>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r h="283923">
                <a:tc>
                  <a:txBody>
                    <a:bodyPr/>
                    <a:lstStyle/>
                    <a:p>
                      <a:pPr algn="l" fontAlgn="b"/>
                      <a:r>
                        <a:rPr lang="en-US" sz="1400" b="0" i="0" u="none" strike="noStrike">
                          <a:solidFill>
                            <a:srgbClr val="000000"/>
                          </a:solidFill>
                          <a:latin typeface="Arial"/>
                        </a:rPr>
                        <a:t>carbon dioxide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carbon dioxide (gas) amount or concentration at the time of sampling</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{float} {unit}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400" b="0" i="0" u="none" strike="noStrike" dirty="0">
                          <a:latin typeface="Arial"/>
                        </a:rPr>
                        <a:t>1</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67846">
                <a:tc>
                  <a:txBody>
                    <a:bodyPr/>
                    <a:lstStyle/>
                    <a:p>
                      <a:pPr algn="l" fontAlgn="b"/>
                      <a:r>
                        <a:rPr lang="en-US" sz="1400" b="0" i="0" u="none" strike="noStrike">
                          <a:solidFill>
                            <a:srgbClr val="000000"/>
                          </a:solidFill>
                          <a:latin typeface="Arial"/>
                        </a:rPr>
                        <a:t>ventilation type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dirty="0">
                          <a:latin typeface="Arial"/>
                        </a:rPr>
                        <a:t>the intentional movement of air from outside a building to the inside through forced or natural movement of air.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[mechanical ventilation|forced ventilation|natural ventilation]</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400" b="0" i="0" u="none" strike="noStrike" dirty="0">
                          <a:latin typeface="Arial"/>
                        </a:rPr>
                        <a:t>M</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709809">
                <a:tc>
                  <a:txBody>
                    <a:bodyPr/>
                    <a:lstStyle/>
                    <a:p>
                      <a:pPr algn="l" fontAlgn="b"/>
                      <a:r>
                        <a:rPr lang="en-US" sz="1400" b="0" i="0" u="none" strike="noStrike">
                          <a:latin typeface="Arial"/>
                        </a:rPr>
                        <a:t>organism count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total count of any organism per gram or volume of sample,should include name of organism followed by count; can include multiple organism counts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dirty="0">
                          <a:latin typeface="Arial"/>
                        </a:rPr>
                        <a:t>{text};{float} {unit}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ctr"/>
                      <a:r>
                        <a:rPr lang="en-US" sz="1400" b="0" i="0" u="none" strike="noStrike" dirty="0">
                          <a:latin typeface="Arial"/>
                        </a:rPr>
                        <a:t>M</a:t>
                      </a:r>
                    </a:p>
                  </a:txBody>
                  <a:tcPr marL="0" marR="0" marT="0" marB="0" anchor="ctr">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sp>
        <p:nvSpPr>
          <p:cNvPr id="8" name="Rectangle 7"/>
          <p:cNvSpPr/>
          <p:nvPr/>
        </p:nvSpPr>
        <p:spPr>
          <a:xfrm>
            <a:off x="3200400" y="5257800"/>
            <a:ext cx="5562600" cy="338554"/>
          </a:xfrm>
          <a:prstGeom prst="rect">
            <a:avLst/>
          </a:prstGeom>
          <a:solidFill>
            <a:srgbClr val="00B0F0"/>
          </a:solidFill>
          <a:ln>
            <a:solidFill>
              <a:schemeClr val="tx1"/>
            </a:solidFill>
          </a:ln>
        </p:spPr>
        <p:txBody>
          <a:bodyPr wrap="square">
            <a:spAutoFit/>
          </a:bodyPr>
          <a:lstStyle/>
          <a:p>
            <a:r>
              <a:rPr lang="en-US" sz="1600" dirty="0" smtClean="0"/>
              <a:t>item can be used only once (1), multiple times (M), or none (0)</a:t>
            </a:r>
            <a:endParaRPr lang="en-US" sz="1600" dirty="0"/>
          </a:p>
        </p:txBody>
      </p:sp>
      <p:cxnSp>
        <p:nvCxnSpPr>
          <p:cNvPr id="10" name="Straight Arrow Connector 9"/>
          <p:cNvCxnSpPr/>
          <p:nvPr/>
        </p:nvCxnSpPr>
        <p:spPr>
          <a:xfrm flipH="1">
            <a:off x="7620000" y="4572000"/>
            <a:ext cx="457200" cy="60960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76200" y="457200"/>
          <a:ext cx="8991601" cy="6234774"/>
        </p:xfrm>
        <a:graphic>
          <a:graphicData uri="http://schemas.openxmlformats.org/drawingml/2006/table">
            <a:tbl>
              <a:tblPr/>
              <a:tblGrid>
                <a:gridCol w="1447800"/>
                <a:gridCol w="2823210"/>
                <a:gridCol w="1058449"/>
                <a:gridCol w="2671541"/>
                <a:gridCol w="990601"/>
              </a:tblGrid>
              <a:tr h="257364">
                <a:tc>
                  <a:txBody>
                    <a:bodyPr/>
                    <a:lstStyle/>
                    <a:p>
                      <a:pPr algn="ctr" fontAlgn="b"/>
                      <a:r>
                        <a:rPr lang="en-US" sz="1400" b="1" i="0" u="none" strike="noStrike" dirty="0">
                          <a:latin typeface="Arial"/>
                        </a:rPr>
                        <a:t>package item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b"/>
                      <a:r>
                        <a:rPr lang="en-US" sz="1400" b="1" i="0" u="none" strike="noStrike" dirty="0">
                          <a:latin typeface="Arial"/>
                        </a:rPr>
                        <a:t>definition</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b"/>
                      <a:r>
                        <a:rPr lang="en-US" sz="1400" b="1" i="0" u="none" strike="noStrike" dirty="0">
                          <a:latin typeface="Arial"/>
                        </a:rPr>
                        <a:t>requirement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b"/>
                      <a:r>
                        <a:rPr lang="en-US" sz="1400" b="1" i="0" u="none" strike="noStrike" dirty="0">
                          <a:latin typeface="Arial"/>
                        </a:rPr>
                        <a:t>value syntax</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c>
                  <a:txBody>
                    <a:bodyPr/>
                    <a:lstStyle/>
                    <a:p>
                      <a:pPr algn="ctr" fontAlgn="b"/>
                      <a:r>
                        <a:rPr lang="en-US" sz="1400" b="1" i="0" u="none" strike="noStrike" dirty="0" smtClean="0">
                          <a:latin typeface="Arial"/>
                        </a:rPr>
                        <a:t>occurrence</a:t>
                      </a:r>
                      <a:endParaRPr lang="en-US" sz="1400" b="1" i="0" u="none" strike="noStrike" dirty="0">
                        <a:latin typeface="Arial"/>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r h="386046">
                <a:tc>
                  <a:txBody>
                    <a:bodyPr/>
                    <a:lstStyle/>
                    <a:p>
                      <a:pPr algn="l" fontAlgn="b"/>
                      <a:r>
                        <a:rPr lang="en-US" sz="1400" b="0" i="0" u="none" strike="noStrike">
                          <a:solidFill>
                            <a:srgbClr val="000000"/>
                          </a:solidFill>
                          <a:latin typeface="Arial"/>
                        </a:rPr>
                        <a:t>indoor space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A distinguishable space within a structure, The purpose for which discrete areas of a building is used</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dirty="0">
                          <a:latin typeface="Arial"/>
                        </a:rPr>
                        <a:t>bedroom, office, bathroom, foyer, kitchen, locker room, hallway, elevator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57364">
                <a:tc>
                  <a:txBody>
                    <a:bodyPr/>
                    <a:lstStyle/>
                    <a:p>
                      <a:pPr algn="l" fontAlgn="b"/>
                      <a:r>
                        <a:rPr lang="en-US" sz="1400" b="0" i="0" u="none" strike="noStrike">
                          <a:solidFill>
                            <a:srgbClr val="000000"/>
                          </a:solidFill>
                          <a:latin typeface="Arial"/>
                        </a:rPr>
                        <a:t>indoor surface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Type of indoor surface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counter top, window, wall, cabinet, ceiling, door, shelving, vent cover</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14728">
                <a:tc>
                  <a:txBody>
                    <a:bodyPr/>
                    <a:lstStyle/>
                    <a:p>
                      <a:pPr algn="l" fontAlgn="b"/>
                      <a:r>
                        <a:rPr lang="en-US" sz="1400" b="0" i="0" u="none" strike="noStrike" dirty="0">
                          <a:solidFill>
                            <a:srgbClr val="000000"/>
                          </a:solidFill>
                          <a:latin typeface="Arial"/>
                        </a:rPr>
                        <a:t>filter type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A device which removes solid particulates or  airborne molecular contaminants,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particulate air filter, chemical air filter, low-MERV pleated media, HEPA, electrostatic, gas-phase or ultraviolet air treatments.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257364">
                <a:tc>
                  <a:txBody>
                    <a:bodyPr/>
                    <a:lstStyle/>
                    <a:p>
                      <a:pPr algn="l" fontAlgn="b"/>
                      <a:r>
                        <a:rPr lang="en-US" sz="1400" b="0" i="0" u="none" strike="noStrike">
                          <a:solidFill>
                            <a:srgbClr val="000000"/>
                          </a:solidFill>
                          <a:latin typeface="Arial"/>
                        </a:rPr>
                        <a:t>heating and cooling system type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methods of conditioning or heating a room or building</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radiant system, heat pump, forced air system, steam forced heat, wood stove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514728">
                <a:tc>
                  <a:txBody>
                    <a:bodyPr/>
                    <a:lstStyle/>
                    <a:p>
                      <a:pPr algn="l" fontAlgn="b"/>
                      <a:r>
                        <a:rPr lang="en-US" sz="1400" b="0" i="0" u="none" strike="noStrike">
                          <a:solidFill>
                            <a:srgbClr val="000000"/>
                          </a:solidFill>
                          <a:latin typeface="Arial"/>
                        </a:rPr>
                        <a:t>substructure type </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The substructure or under building is that largely hidden section of the building which is built off the foundations to the ground floor level</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X</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crawlspace, slab on grade, basement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643411">
                <a:tc>
                  <a:txBody>
                    <a:bodyPr/>
                    <a:lstStyle/>
                    <a:p>
                      <a:pPr algn="l" fontAlgn="b"/>
                      <a:r>
                        <a:rPr lang="en-US" sz="1400" b="0" i="0" u="none" strike="noStrike">
                          <a:solidFill>
                            <a:srgbClr val="000000"/>
                          </a:solidFill>
                          <a:latin typeface="Arial"/>
                        </a:rPr>
                        <a:t>building setting</a:t>
                      </a:r>
                      <a:br>
                        <a:rPr lang="en-US" sz="1400" b="0" i="0" u="none" strike="noStrike">
                          <a:solidFill>
                            <a:srgbClr val="000000"/>
                          </a:solidFill>
                          <a:latin typeface="Arial"/>
                        </a:rPr>
                      </a:br>
                      <a:endParaRPr lang="en-US" sz="1400" b="0" i="0" u="none" strike="noStrike">
                        <a:solidFill>
                          <a:srgbClr val="000000"/>
                        </a:solidFill>
                        <a:latin typeface="Arial"/>
                      </a:endParaRP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A location (geography) where a building is set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urban, suburban, exurban, or rural</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1</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r h="900775">
                <a:tc>
                  <a:txBody>
                    <a:bodyPr/>
                    <a:lstStyle/>
                    <a:p>
                      <a:pPr algn="l" fontAlgn="b"/>
                      <a:r>
                        <a:rPr lang="en-US" sz="1400" b="0" i="0" u="none" strike="noStrike" dirty="0">
                          <a:solidFill>
                            <a:srgbClr val="000000"/>
                          </a:solidFill>
                          <a:latin typeface="Arial"/>
                        </a:rPr>
                        <a:t>light type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Application of light to achieve some practical or aesthetic effect. Lighting includes the use of both artificial light sources such as lamps and light fixtures, as well as natural illumination by capturing daylight. Can also include absence of light.</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l" fontAlgn="b"/>
                      <a:r>
                        <a:rPr lang="en-US" sz="1400" b="0" i="0" u="none" strike="noStrike">
                          <a:latin typeface="Arial"/>
                        </a:rPr>
                        <a:t>natural light, electric light, or none</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c>
                  <a:txBody>
                    <a:bodyPr/>
                    <a:lstStyle/>
                    <a:p>
                      <a:pPr algn="ctr" fontAlgn="b"/>
                      <a:r>
                        <a:rPr lang="en-US" sz="1400" b="0" i="0" u="none" strike="noStrike" dirty="0">
                          <a:latin typeface="Arial"/>
                        </a:rPr>
                        <a:t>M</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tcPr>
                </a:tc>
              </a:tr>
            </a:tbl>
          </a:graphicData>
        </a:graphic>
      </p:graphicFrame>
      <p:graphicFrame>
        <p:nvGraphicFramePr>
          <p:cNvPr id="9" name="Table 8"/>
          <p:cNvGraphicFramePr>
            <a:graphicFrameLocks noGrp="1"/>
          </p:cNvGraphicFramePr>
          <p:nvPr/>
        </p:nvGraphicFramePr>
        <p:xfrm>
          <a:off x="2971800" y="76200"/>
          <a:ext cx="2971800" cy="323850"/>
        </p:xfrm>
        <a:graphic>
          <a:graphicData uri="http://schemas.openxmlformats.org/drawingml/2006/table">
            <a:tbl>
              <a:tblPr/>
              <a:tblGrid>
                <a:gridCol w="2971800"/>
              </a:tblGrid>
              <a:tr h="323850">
                <a:tc>
                  <a:txBody>
                    <a:bodyPr/>
                    <a:lstStyle/>
                    <a:p>
                      <a:pPr algn="l" fontAlgn="b"/>
                      <a:r>
                        <a:rPr lang="en-US" sz="2000" b="1" i="0" u="none" strike="noStrike" dirty="0">
                          <a:latin typeface="Arial"/>
                        </a:rPr>
                        <a:t>BE- building properties</a:t>
                      </a:r>
                    </a:p>
                  </a:txBody>
                  <a:tcPr marL="0" marR="0" marT="0" marB="0" anchor="b">
                    <a:lnL w="6350" cap="flat" cmpd="sng" algn="ctr">
                      <a:solidFill>
                        <a:srgbClr val="808080"/>
                      </a:solidFill>
                      <a:prstDash val="solid"/>
                      <a:round/>
                      <a:headEnd type="none" w="med" len="med"/>
                      <a:tailEnd type="none" w="med" len="med"/>
                    </a:lnL>
                    <a:lnR w="6350" cap="flat" cmpd="sng" algn="ctr">
                      <a:solidFill>
                        <a:srgbClr val="808080"/>
                      </a:solidFill>
                      <a:prstDash val="solid"/>
                      <a:round/>
                      <a:headEnd type="none" w="med" len="med"/>
                      <a:tailEnd type="none" w="med" len="med"/>
                    </a:lnR>
                    <a:lnT w="6350" cap="flat" cmpd="sng" algn="ctr">
                      <a:solidFill>
                        <a:srgbClr val="808080"/>
                      </a:solidFill>
                      <a:prstDash val="solid"/>
                      <a:round/>
                      <a:headEnd type="none" w="med" len="med"/>
                      <a:tailEnd type="none" w="med" len="med"/>
                    </a:lnT>
                    <a:lnB w="6350" cap="flat" cmpd="sng" algn="ctr">
                      <a:solidFill>
                        <a:srgbClr val="808080"/>
                      </a:solidFill>
                      <a:prstDash val="solid"/>
                      <a:round/>
                      <a:headEnd type="none" w="med" len="med"/>
                      <a:tailEnd type="none" w="med" len="med"/>
                    </a:lnB>
                    <a:solidFill>
                      <a:srgbClr val="00B0F0"/>
                    </a:solidFill>
                  </a:tcPr>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768</TotalTime>
  <Words>1526</Words>
  <Application>Microsoft Macintosh PowerPoint</Application>
  <PresentationFormat>On-screen Show (4:3)</PresentationFormat>
  <Paragraphs>245</Paragraphs>
  <Slides>12</Slides>
  <Notes>9</Notes>
  <HiddenSlides>0</HiddenSlides>
  <MMClips>0</MMClips>
  <ScaleCrop>false</ScaleCrop>
  <HeadingPairs>
    <vt:vector size="4" baseType="variant">
      <vt:variant>
        <vt:lpstr>Design Template</vt:lpstr>
      </vt:variant>
      <vt:variant>
        <vt:i4>1</vt:i4>
      </vt:variant>
      <vt:variant>
        <vt:lpstr>Slide Titles</vt:lpstr>
      </vt:variant>
      <vt:variant>
        <vt:i4>12</vt:i4>
      </vt:variant>
    </vt:vector>
  </HeadingPairs>
  <TitlesOfParts>
    <vt:vector size="13" baseType="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lschriml</dc:creator>
  <cp:lastModifiedBy>Lynn Schriml</cp:lastModifiedBy>
  <cp:revision>18</cp:revision>
  <dcterms:created xsi:type="dcterms:W3CDTF">2012-05-03T17:44:05Z</dcterms:created>
  <dcterms:modified xsi:type="dcterms:W3CDTF">2012-05-03T17:44:39Z</dcterms:modified>
</cp:coreProperties>
</file>